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581" r:id="rId2"/>
    <p:sldId id="578" r:id="rId3"/>
    <p:sldId id="607" r:id="rId4"/>
    <p:sldId id="639" r:id="rId5"/>
    <p:sldId id="640" r:id="rId6"/>
    <p:sldId id="641" r:id="rId7"/>
    <p:sldId id="642" r:id="rId8"/>
    <p:sldId id="621" r:id="rId9"/>
    <p:sldId id="655" r:id="rId10"/>
    <p:sldId id="660" r:id="rId11"/>
    <p:sldId id="644" r:id="rId12"/>
    <p:sldId id="661" r:id="rId13"/>
    <p:sldId id="662" r:id="rId14"/>
    <p:sldId id="663" r:id="rId15"/>
    <p:sldId id="664" r:id="rId16"/>
    <p:sldId id="665" r:id="rId17"/>
    <p:sldId id="666" r:id="rId18"/>
    <p:sldId id="667" r:id="rId19"/>
    <p:sldId id="668" r:id="rId20"/>
  </p:sldIdLst>
  <p:sldSz cx="9144000" cy="5715000" type="screen16x10"/>
  <p:notesSz cx="6724650" cy="9866313"/>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FF66"/>
    <a:srgbClr val="FF96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3" autoAdjust="0"/>
    <p:restoredTop sz="91298" autoAdjust="0"/>
  </p:normalViewPr>
  <p:slideViewPr>
    <p:cSldViewPr>
      <p:cViewPr varScale="1">
        <p:scale>
          <a:sx n="132" d="100"/>
          <a:sy n="132" d="100"/>
        </p:scale>
        <p:origin x="1112" y="168"/>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6/24/18</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1</a:t>
            </a:fld>
            <a:endParaRPr lang="en-US" dirty="0"/>
          </a:p>
        </p:txBody>
      </p:sp>
    </p:spTree>
    <p:extLst>
      <p:ext uri="{BB962C8B-B14F-4D97-AF65-F5344CB8AC3E}">
        <p14:creationId xmlns:p14="http://schemas.microsoft.com/office/powerpoint/2010/main" val="177060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8</a:t>
            </a:fld>
            <a:endParaRPr lang="en-US" dirty="0"/>
          </a:p>
        </p:txBody>
      </p:sp>
    </p:spTree>
    <p:extLst>
      <p:ext uri="{BB962C8B-B14F-4D97-AF65-F5344CB8AC3E}">
        <p14:creationId xmlns:p14="http://schemas.microsoft.com/office/powerpoint/2010/main" val="85218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481236"/>
            <a:ext cx="9144000" cy="4099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AU" sz="4400" kern="0" dirty="0" smtClean="0">
                <a:solidFill>
                  <a:srgbClr val="FFFF00"/>
                </a:solidFill>
                <a:latin typeface="+mn-lt"/>
                <a:ea typeface="+mn-ea"/>
                <a:cs typeface="+mn-cs"/>
              </a:rPr>
              <a:t>1 Corinthians 14:1-6 &amp; 20-40</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smtClean="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smtClean="0">
              <a:solidFill>
                <a:srgbClr val="FFFF00"/>
              </a:solidFill>
              <a:latin typeface="+mn-lt"/>
              <a:ea typeface="+mn-ea"/>
              <a:cs typeface="+mn-cs"/>
            </a:endParaRPr>
          </a:p>
        </p:txBody>
      </p:sp>
    </p:spTree>
    <p:extLst>
      <p:ext uri="{BB962C8B-B14F-4D97-AF65-F5344CB8AC3E}">
        <p14:creationId xmlns:p14="http://schemas.microsoft.com/office/powerpoint/2010/main" val="1318341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23728" y="49188"/>
            <a:ext cx="5184576" cy="769441"/>
          </a:xfrm>
          <a:prstGeom prst="rect">
            <a:avLst/>
          </a:prstGeom>
          <a:ln w="15875">
            <a:solidFill>
              <a:srgbClr val="FFFF00"/>
            </a:solidFill>
          </a:ln>
        </p:spPr>
        <p:txBody>
          <a:bodyPr wrap="square">
            <a:spAutoFit/>
          </a:bodyPr>
          <a:lstStyle/>
          <a:p>
            <a:r>
              <a:rPr lang="en-AU" sz="2200" dirty="0" smtClean="0">
                <a:solidFill>
                  <a:srgbClr val="FFFF00"/>
                </a:solidFill>
                <a:latin typeface="Times" charset="0"/>
                <a:ea typeface="Arial" charset="0"/>
                <a:cs typeface="Times New Roman" charset="0"/>
              </a:rPr>
              <a:t>The gift of prophecy will pass away...</a:t>
            </a:r>
          </a:p>
          <a:p>
            <a:r>
              <a:rPr lang="en-AU" sz="2200" dirty="0" smtClean="0">
                <a:solidFill>
                  <a:srgbClr val="FFFF00"/>
                </a:solidFill>
                <a:latin typeface="Times" charset="0"/>
                <a:ea typeface="Arial" charset="0"/>
                <a:cs typeface="Times New Roman" charset="0"/>
              </a:rPr>
              <a:t>But only when Jesus returns</a:t>
            </a:r>
            <a:endParaRPr lang="en-AU" sz="2200" dirty="0">
              <a:solidFill>
                <a:srgbClr val="FFFF00"/>
              </a:solidFill>
            </a:endParaRPr>
          </a:p>
        </p:txBody>
      </p:sp>
      <p:sp>
        <p:nvSpPr>
          <p:cNvPr id="2" name="TextBox 1"/>
          <p:cNvSpPr txBox="1"/>
          <p:nvPr/>
        </p:nvSpPr>
        <p:spPr>
          <a:xfrm>
            <a:off x="179512" y="841276"/>
            <a:ext cx="6843922" cy="369332"/>
          </a:xfrm>
          <a:prstGeom prst="rect">
            <a:avLst/>
          </a:prstGeom>
          <a:noFill/>
        </p:spPr>
        <p:txBody>
          <a:bodyPr wrap="square" rtlCol="0">
            <a:spAutoFit/>
          </a:bodyPr>
          <a:lstStyle/>
          <a:p>
            <a:r>
              <a:rPr lang="en-AU" u="sng" dirty="0" smtClean="0">
                <a:solidFill>
                  <a:srgbClr val="FFFF00"/>
                </a:solidFill>
              </a:rPr>
              <a:t>4 Biblical reasons why the Gift of Prophecy continues today:</a:t>
            </a:r>
            <a:endParaRPr lang="en-AU" u="sng" dirty="0">
              <a:solidFill>
                <a:srgbClr val="FFFF00"/>
              </a:solidFill>
            </a:endParaRPr>
          </a:p>
        </p:txBody>
      </p:sp>
      <p:sp>
        <p:nvSpPr>
          <p:cNvPr id="11" name="TextBox 10"/>
          <p:cNvSpPr txBox="1"/>
          <p:nvPr/>
        </p:nvSpPr>
        <p:spPr>
          <a:xfrm>
            <a:off x="513739" y="1172088"/>
            <a:ext cx="8604448" cy="430887"/>
          </a:xfrm>
          <a:prstGeom prst="rect">
            <a:avLst/>
          </a:prstGeom>
          <a:noFill/>
          <a:ln w="15875">
            <a:noFill/>
          </a:ln>
        </p:spPr>
        <p:txBody>
          <a:bodyPr wrap="square" rtlCol="0">
            <a:spAutoFit/>
          </a:bodyPr>
          <a:lstStyle/>
          <a:p>
            <a:pPr marL="457200" indent="-457200">
              <a:buAutoNum type="arabicPeriod"/>
            </a:pPr>
            <a:r>
              <a:rPr lang="en-US" sz="2200" dirty="0" smtClean="0">
                <a:solidFill>
                  <a:srgbClr val="FFFF00"/>
                </a:solidFill>
                <a:latin typeface="Times New Roman" charset="0"/>
                <a:ea typeface="Times New Roman" charset="0"/>
                <a:cs typeface="Times New Roman" charset="0"/>
              </a:rPr>
              <a:t>We are living in the last days</a:t>
            </a:r>
            <a:endParaRPr lang="en-AU" sz="2200" dirty="0" smtClean="0">
              <a:solidFill>
                <a:srgbClr val="FFFF00"/>
              </a:solidFill>
              <a:latin typeface="Times New Roman" charset="0"/>
              <a:ea typeface="Times New Roman" charset="0"/>
              <a:cs typeface="Times New Roman" charset="0"/>
            </a:endParaRPr>
          </a:p>
        </p:txBody>
      </p:sp>
      <p:sp>
        <p:nvSpPr>
          <p:cNvPr id="6" name="TextBox 5"/>
          <p:cNvSpPr txBox="1"/>
          <p:nvPr/>
        </p:nvSpPr>
        <p:spPr>
          <a:xfrm>
            <a:off x="539552" y="2137919"/>
            <a:ext cx="8604448" cy="1446550"/>
          </a:xfrm>
          <a:prstGeom prst="rect">
            <a:avLst/>
          </a:prstGeom>
          <a:noFill/>
          <a:ln w="15875">
            <a:noFill/>
          </a:ln>
        </p:spPr>
        <p:txBody>
          <a:bodyPr wrap="square" rtlCol="0">
            <a:spAutoFit/>
          </a:bodyPr>
          <a:lstStyle/>
          <a:p>
            <a:pPr marL="457200" indent="-457200">
              <a:buFont typeface="+mj-lt"/>
              <a:buAutoNum type="arabicPeriod" startAt="2"/>
            </a:pPr>
            <a:r>
              <a:rPr lang="en-US" sz="2200" dirty="0" smtClean="0">
                <a:solidFill>
                  <a:srgbClr val="FFFF00"/>
                </a:solidFill>
                <a:latin typeface="Times New Roman" charset="0"/>
                <a:ea typeface="Times New Roman" charset="0"/>
                <a:cs typeface="Times New Roman" charset="0"/>
              </a:rPr>
              <a:t>The Revelation of Jesus Christ shows Prophecy continuing to the end</a:t>
            </a:r>
          </a:p>
          <a:p>
            <a:pPr marL="457200" indent="-457200">
              <a:buFont typeface="+mj-lt"/>
              <a:buAutoNum type="arabicPeriod" startAt="2"/>
            </a:pPr>
            <a:r>
              <a:rPr lang="en-US" sz="2200" dirty="0" smtClean="0">
                <a:solidFill>
                  <a:srgbClr val="FFFF00"/>
                </a:solidFill>
                <a:latin typeface="Times New Roman" charset="0"/>
                <a:ea typeface="Times New Roman" charset="0"/>
                <a:cs typeface="Times New Roman" charset="0"/>
              </a:rPr>
              <a:t>Warned to watch out for false prophets </a:t>
            </a:r>
            <a:br>
              <a:rPr lang="en-US" sz="2200" dirty="0" smtClean="0">
                <a:solidFill>
                  <a:srgbClr val="FFFF00"/>
                </a:solidFill>
                <a:latin typeface="Times New Roman" charset="0"/>
                <a:ea typeface="Times New Roman" charset="0"/>
                <a:cs typeface="Times New Roman" charset="0"/>
              </a:rPr>
            </a:br>
            <a:r>
              <a:rPr lang="en-US" sz="2200" dirty="0" smtClean="0">
                <a:solidFill>
                  <a:srgbClr val="FFFF00"/>
                </a:solidFill>
                <a:latin typeface="Times New Roman" charset="0"/>
                <a:ea typeface="Times New Roman" charset="0"/>
                <a:cs typeface="Times New Roman" charset="0"/>
              </a:rPr>
              <a:t>(distinguish between a true prophet and a false prophet)</a:t>
            </a:r>
          </a:p>
          <a:p>
            <a:pPr marL="457200" indent="-457200">
              <a:buFont typeface="+mj-lt"/>
              <a:buAutoNum type="arabicPeriod" startAt="2"/>
            </a:pPr>
            <a:r>
              <a:rPr lang="en-US" sz="2200" dirty="0" smtClean="0">
                <a:solidFill>
                  <a:srgbClr val="FFFF00"/>
                </a:solidFill>
                <a:latin typeface="Times New Roman" charset="0"/>
                <a:ea typeface="Times New Roman" charset="0"/>
                <a:cs typeface="Times New Roman" charset="0"/>
              </a:rPr>
              <a:t>The Commands of God (in the New Testament)</a:t>
            </a:r>
            <a:endParaRPr lang="en-AU" sz="2200" dirty="0" smtClean="0">
              <a:solidFill>
                <a:srgbClr val="FFFF00"/>
              </a:solidFill>
              <a:latin typeface="Times New Roman" charset="0"/>
              <a:ea typeface="Times New Roman" charset="0"/>
              <a:cs typeface="Times New Roman" charset="0"/>
            </a:endParaRPr>
          </a:p>
        </p:txBody>
      </p:sp>
      <p:sp>
        <p:nvSpPr>
          <p:cNvPr id="7" name="TextBox 6"/>
          <p:cNvSpPr txBox="1"/>
          <p:nvPr/>
        </p:nvSpPr>
        <p:spPr>
          <a:xfrm>
            <a:off x="1115616" y="1458820"/>
            <a:ext cx="8016558" cy="769441"/>
          </a:xfrm>
          <a:prstGeom prst="rect">
            <a:avLst/>
          </a:prstGeom>
          <a:noFill/>
          <a:ln w="15875">
            <a:noFill/>
          </a:ln>
        </p:spPr>
        <p:txBody>
          <a:bodyPr wrap="square" rtlCol="0">
            <a:spAutoFit/>
          </a:bodyPr>
          <a:lstStyle/>
          <a:p>
            <a:pPr marL="342900" indent="-342900">
              <a:buFont typeface="Arial" charset="0"/>
              <a:buChar char="•"/>
            </a:pPr>
            <a:r>
              <a:rPr lang="en-US" sz="2200" dirty="0" smtClean="0">
                <a:solidFill>
                  <a:schemeClr val="bg1"/>
                </a:solidFill>
                <a:latin typeface="Times New Roman" charset="0"/>
                <a:ea typeface="Times New Roman" charset="0"/>
                <a:cs typeface="Times New Roman" charset="0"/>
              </a:rPr>
              <a:t>At Pentecost, the Holy Spirit came upon all disciples of Jesus</a:t>
            </a:r>
          </a:p>
          <a:p>
            <a:pPr marL="342900" indent="-342900">
              <a:buFont typeface="Arial" charset="0"/>
              <a:buChar char="•"/>
            </a:pPr>
            <a:r>
              <a:rPr lang="en-US" sz="2200" dirty="0" smtClean="0">
                <a:solidFill>
                  <a:schemeClr val="bg1"/>
                </a:solidFill>
                <a:latin typeface="Times New Roman" charset="0"/>
                <a:ea typeface="Times New Roman" charset="0"/>
                <a:cs typeface="Times New Roman" charset="0"/>
              </a:rPr>
              <a:t>Given gifts of the Spirit (including prophecy)  </a:t>
            </a:r>
            <a:endParaRPr lang="en-AU" sz="2200" dirty="0" smtClean="0">
              <a:solidFill>
                <a:schemeClr val="bg1"/>
              </a:solidFill>
              <a:latin typeface="Times New Roman" charset="0"/>
              <a:ea typeface="Times New Roman" charset="0"/>
              <a:cs typeface="Times New Roman" charset="0"/>
            </a:endParaRPr>
          </a:p>
        </p:txBody>
      </p:sp>
      <p:sp>
        <p:nvSpPr>
          <p:cNvPr id="9" name="TextBox 8"/>
          <p:cNvSpPr txBox="1"/>
          <p:nvPr/>
        </p:nvSpPr>
        <p:spPr>
          <a:xfrm>
            <a:off x="1101629" y="3505109"/>
            <a:ext cx="8016558" cy="769441"/>
          </a:xfrm>
          <a:prstGeom prst="rect">
            <a:avLst/>
          </a:prstGeom>
          <a:noFill/>
          <a:ln w="15875">
            <a:noFill/>
          </a:ln>
        </p:spPr>
        <p:txBody>
          <a:bodyPr wrap="square" rtlCol="0">
            <a:spAutoFit/>
          </a:bodyPr>
          <a:lstStyle/>
          <a:p>
            <a:pPr marL="342900" indent="-342900">
              <a:buFont typeface="Arial" charset="0"/>
              <a:buChar char="•"/>
            </a:pPr>
            <a:r>
              <a:rPr lang="en-US" sz="2200" dirty="0" smtClean="0">
                <a:solidFill>
                  <a:schemeClr val="bg1"/>
                </a:solidFill>
                <a:latin typeface="Times New Roman" charset="0"/>
                <a:ea typeface="Times New Roman" charset="0"/>
                <a:cs typeface="Times New Roman" charset="0"/>
              </a:rPr>
              <a:t>Eagerly desire Spiritual Gifts </a:t>
            </a:r>
            <a:r>
              <a:rPr lang="mr-IN" sz="2200" dirty="0" smtClean="0">
                <a:solidFill>
                  <a:schemeClr val="bg1"/>
                </a:solidFill>
                <a:latin typeface="Times New Roman" charset="0"/>
                <a:ea typeface="Times New Roman" charset="0"/>
                <a:cs typeface="Times New Roman" charset="0"/>
              </a:rPr>
              <a:t>–</a:t>
            </a:r>
            <a:r>
              <a:rPr lang="en-US" sz="2200" dirty="0" smtClean="0">
                <a:solidFill>
                  <a:schemeClr val="bg1"/>
                </a:solidFill>
                <a:latin typeface="Times New Roman" charset="0"/>
                <a:ea typeface="Times New Roman" charset="0"/>
                <a:cs typeface="Times New Roman" charset="0"/>
              </a:rPr>
              <a:t> Especially Prophecy</a:t>
            </a:r>
          </a:p>
          <a:p>
            <a:pPr marL="342900" indent="-342900">
              <a:buFont typeface="Arial" charset="0"/>
              <a:buChar char="•"/>
            </a:pPr>
            <a:r>
              <a:rPr lang="en-US" sz="2200" dirty="0" smtClean="0">
                <a:solidFill>
                  <a:schemeClr val="bg1"/>
                </a:solidFill>
                <a:latin typeface="Times New Roman" charset="0"/>
                <a:ea typeface="Times New Roman" charset="0"/>
                <a:cs typeface="Times New Roman" charset="0"/>
              </a:rPr>
              <a:t>Do not despise prophecy</a:t>
            </a:r>
            <a:endParaRPr lang="en-AU" sz="2200" dirty="0" smtClean="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6369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75" y="-32298"/>
            <a:ext cx="9122955" cy="1785104"/>
          </a:xfrm>
          <a:prstGeom prst="rect">
            <a:avLst/>
          </a:prstGeom>
          <a:noFill/>
          <a:ln w="15875">
            <a:noFill/>
          </a:ln>
        </p:spPr>
        <p:txBody>
          <a:bodyPr wrap="square" rtlCol="0">
            <a:spAutoFit/>
          </a:bodyPr>
          <a:lstStyle/>
          <a:p>
            <a:pPr marL="400050" indent="-395288">
              <a:buFont typeface="+mj-lt"/>
              <a:buAutoNum type="arabicPeriod"/>
            </a:pPr>
            <a:r>
              <a:rPr lang="en-US" sz="2200" dirty="0" smtClean="0">
                <a:solidFill>
                  <a:srgbClr val="FFFF00"/>
                </a:solidFill>
                <a:latin typeface="Times New Roman" charset="0"/>
                <a:ea typeface="Times New Roman" charset="0"/>
                <a:cs typeface="Times New Roman" charset="0"/>
              </a:rPr>
              <a:t>Prophecy is a gift we should “eagerly desire”</a:t>
            </a:r>
          </a:p>
          <a:p>
            <a:pPr marL="400050" indent="-395288">
              <a:buFont typeface="+mj-lt"/>
              <a:buAutoNum type="arabicPeriod"/>
            </a:pPr>
            <a:r>
              <a:rPr lang="en-AU" sz="2200" dirty="0" smtClean="0">
                <a:solidFill>
                  <a:srgbClr val="FFFF00"/>
                </a:solidFill>
                <a:latin typeface="Times New Roman" charset="0"/>
                <a:ea typeface="Times New Roman" charset="0"/>
                <a:cs typeface="Times New Roman" charset="0"/>
              </a:rPr>
              <a:t>For the benefit of others</a:t>
            </a:r>
            <a:br>
              <a:rPr lang="en-AU" sz="2200" dirty="0" smtClean="0">
                <a:solidFill>
                  <a:srgbClr val="FFFF00"/>
                </a:solidFill>
                <a:latin typeface="Times New Roman" charset="0"/>
                <a:ea typeface="Times New Roman" charset="0"/>
                <a:cs typeface="Times New Roman" charset="0"/>
              </a:rPr>
            </a:br>
            <a:r>
              <a:rPr lang="en-AU" sz="2200" dirty="0" smtClean="0">
                <a:solidFill>
                  <a:srgbClr val="FFFF00"/>
                </a:solidFill>
                <a:latin typeface="Times New Roman" charset="0"/>
                <a:ea typeface="Times New Roman" charset="0"/>
                <a:cs typeface="Times New Roman" charset="0"/>
              </a:rPr>
              <a:t>  	</a:t>
            </a:r>
            <a:r>
              <a:rPr lang="en-AU" sz="2200" dirty="0" smtClean="0">
                <a:solidFill>
                  <a:schemeClr val="bg1"/>
                </a:solidFill>
                <a:latin typeface="Times New Roman" charset="0"/>
                <a:ea typeface="Times New Roman" charset="0"/>
                <a:cs typeface="Times New Roman" charset="0"/>
              </a:rPr>
              <a:t>Upbuilding;   Encourageme</a:t>
            </a:r>
            <a:r>
              <a:rPr lang="en-AU" sz="2200" dirty="0">
                <a:solidFill>
                  <a:schemeClr val="bg1"/>
                </a:solidFill>
                <a:latin typeface="Times New Roman" charset="0"/>
                <a:ea typeface="Times New Roman" charset="0"/>
                <a:cs typeface="Times New Roman" charset="0"/>
              </a:rPr>
              <a:t>nt [urging on];   Conso</a:t>
            </a:r>
            <a:r>
              <a:rPr lang="en-AU" sz="2200" dirty="0" smtClean="0">
                <a:solidFill>
                  <a:schemeClr val="bg1"/>
                </a:solidFill>
                <a:latin typeface="Times New Roman" charset="0"/>
                <a:ea typeface="Times New Roman" charset="0"/>
                <a:cs typeface="Times New Roman" charset="0"/>
              </a:rPr>
              <a:t>lation</a:t>
            </a:r>
          </a:p>
          <a:p>
            <a:pPr marL="400050" indent="-395288">
              <a:buAutoNum type="arabicPeriod"/>
            </a:pPr>
            <a:r>
              <a:rPr lang="en-AU" sz="2200" u="sng" dirty="0" smtClean="0">
                <a:solidFill>
                  <a:srgbClr val="FFFF00"/>
                </a:solidFill>
                <a:latin typeface="Times New Roman" charset="0"/>
                <a:ea typeface="Times New Roman" charset="0"/>
                <a:cs typeface="Times New Roman" charset="0"/>
              </a:rPr>
              <a:t>True</a:t>
            </a:r>
            <a:r>
              <a:rPr lang="en-AU" sz="2200" dirty="0" smtClean="0">
                <a:solidFill>
                  <a:srgbClr val="FFFF00"/>
                </a:solidFill>
                <a:latin typeface="Times New Roman" charset="0"/>
                <a:ea typeface="Times New Roman" charset="0"/>
                <a:cs typeface="Times New Roman" charset="0"/>
              </a:rPr>
              <a:t> prophecy, is God speaking through His prophets</a:t>
            </a:r>
          </a:p>
          <a:p>
            <a:pPr marL="400050" indent="-395288">
              <a:buAutoNum type="arabicPeriod"/>
            </a:pPr>
            <a:r>
              <a:rPr lang="en-AU" sz="2200" dirty="0" smtClean="0">
                <a:solidFill>
                  <a:srgbClr val="FFFF00"/>
                </a:solidFill>
                <a:latin typeface="Times New Roman" charset="0"/>
                <a:ea typeface="Times New Roman" charset="0"/>
                <a:cs typeface="Times New Roman" charset="0"/>
              </a:rPr>
              <a:t>A sign for Believers (not unbelievers)</a:t>
            </a:r>
          </a:p>
        </p:txBody>
      </p:sp>
      <p:sp>
        <p:nvSpPr>
          <p:cNvPr id="4" name="Rectangle 3"/>
          <p:cNvSpPr/>
          <p:nvPr/>
        </p:nvSpPr>
        <p:spPr>
          <a:xfrm>
            <a:off x="118110" y="2857500"/>
            <a:ext cx="8856984" cy="1569660"/>
          </a:xfrm>
          <a:prstGeom prst="rect">
            <a:avLst/>
          </a:prstGeom>
          <a:ln w="15875">
            <a:solidFill>
              <a:schemeClr val="bg1"/>
            </a:solidFill>
          </a:ln>
        </p:spPr>
        <p:txBody>
          <a:bodyPr wrap="square">
            <a:spAutoFit/>
          </a:bodyPr>
          <a:lstStyle/>
          <a:p>
            <a:r>
              <a:rPr lang="en-AU" sz="2400" b="1" baseline="30000" dirty="0">
                <a:solidFill>
                  <a:schemeClr val="bg1"/>
                </a:solidFill>
                <a:latin typeface="Comic Sans MS" charset="0"/>
                <a:ea typeface="Arial" charset="0"/>
                <a:cs typeface="Times New Roman" charset="0"/>
              </a:rPr>
              <a:t>24 </a:t>
            </a:r>
            <a:r>
              <a:rPr lang="en-AU" sz="2400" dirty="0">
                <a:solidFill>
                  <a:schemeClr val="bg1"/>
                </a:solidFill>
                <a:latin typeface="Comic Sans MS" charset="0"/>
                <a:ea typeface="Arial" charset="0"/>
                <a:cs typeface="Times New Roman" charset="0"/>
              </a:rPr>
              <a:t>But if all prophesy, and an unbeliever or outsider enters, he is convicted by all, he is called to account by all, </a:t>
            </a:r>
            <a:r>
              <a:rPr lang="en-AU" sz="2400" b="1" baseline="30000" dirty="0">
                <a:solidFill>
                  <a:schemeClr val="bg1"/>
                </a:solidFill>
                <a:latin typeface="Comic Sans MS" charset="0"/>
                <a:ea typeface="Arial" charset="0"/>
                <a:cs typeface="Times New Roman" charset="0"/>
              </a:rPr>
              <a:t>25 </a:t>
            </a:r>
            <a:r>
              <a:rPr lang="en-AU" sz="2400" dirty="0">
                <a:solidFill>
                  <a:schemeClr val="bg1"/>
                </a:solidFill>
                <a:latin typeface="Comic Sans MS" charset="0"/>
                <a:ea typeface="Arial" charset="0"/>
                <a:cs typeface="Times New Roman" charset="0"/>
              </a:rPr>
              <a:t>the secrets of his heart are disclosed, and so, falling on his face, he will worship God and declare that God is really among you.</a:t>
            </a:r>
            <a:r>
              <a:rPr lang="en-GB" sz="2400" dirty="0">
                <a:solidFill>
                  <a:schemeClr val="bg1"/>
                </a:solidFill>
              </a:rPr>
              <a:t> </a:t>
            </a:r>
            <a:endParaRPr lang="en-AU" sz="2400" dirty="0">
              <a:solidFill>
                <a:schemeClr val="bg1"/>
              </a:solidFill>
            </a:endParaRPr>
          </a:p>
        </p:txBody>
      </p:sp>
    </p:spTree>
    <p:extLst>
      <p:ext uri="{BB962C8B-B14F-4D97-AF65-F5344CB8AC3E}">
        <p14:creationId xmlns:p14="http://schemas.microsoft.com/office/powerpoint/2010/main" val="27362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75" y="-32298"/>
            <a:ext cx="9122955" cy="3816429"/>
          </a:xfrm>
          <a:prstGeom prst="rect">
            <a:avLst/>
          </a:prstGeom>
          <a:noFill/>
          <a:ln w="15875">
            <a:noFill/>
          </a:ln>
        </p:spPr>
        <p:txBody>
          <a:bodyPr wrap="square" rtlCol="0">
            <a:spAutoFit/>
          </a:bodyPr>
          <a:lstStyle/>
          <a:p>
            <a:pPr marL="400050" indent="-395288">
              <a:buFont typeface="+mj-lt"/>
              <a:buAutoNum type="arabicPeriod"/>
            </a:pPr>
            <a:r>
              <a:rPr lang="en-US" sz="2200" dirty="0" smtClean="0">
                <a:solidFill>
                  <a:srgbClr val="FFFF00"/>
                </a:solidFill>
                <a:latin typeface="Times New Roman" charset="0"/>
                <a:ea typeface="Times New Roman" charset="0"/>
                <a:cs typeface="Times New Roman" charset="0"/>
              </a:rPr>
              <a:t>Prophecy is a gift we should “eagerly desire”</a:t>
            </a:r>
          </a:p>
          <a:p>
            <a:pPr marL="400050" indent="-395288">
              <a:buFont typeface="+mj-lt"/>
              <a:buAutoNum type="arabicPeriod"/>
            </a:pPr>
            <a:r>
              <a:rPr lang="en-AU" sz="2200" dirty="0" smtClean="0">
                <a:solidFill>
                  <a:srgbClr val="FFFF00"/>
                </a:solidFill>
                <a:latin typeface="Times New Roman" charset="0"/>
                <a:ea typeface="Times New Roman" charset="0"/>
                <a:cs typeface="Times New Roman" charset="0"/>
              </a:rPr>
              <a:t>For the benefit of others</a:t>
            </a:r>
            <a:br>
              <a:rPr lang="en-AU" sz="2200" dirty="0" smtClean="0">
                <a:solidFill>
                  <a:srgbClr val="FFFF00"/>
                </a:solidFill>
                <a:latin typeface="Times New Roman" charset="0"/>
                <a:ea typeface="Times New Roman" charset="0"/>
                <a:cs typeface="Times New Roman" charset="0"/>
              </a:rPr>
            </a:br>
            <a:r>
              <a:rPr lang="en-AU" sz="2200" dirty="0" smtClean="0">
                <a:solidFill>
                  <a:srgbClr val="FFFF00"/>
                </a:solidFill>
                <a:latin typeface="Times New Roman" charset="0"/>
                <a:ea typeface="Times New Roman" charset="0"/>
                <a:cs typeface="Times New Roman" charset="0"/>
              </a:rPr>
              <a:t>  	</a:t>
            </a:r>
            <a:r>
              <a:rPr lang="en-AU" sz="2200" dirty="0" smtClean="0">
                <a:solidFill>
                  <a:schemeClr val="bg1"/>
                </a:solidFill>
                <a:latin typeface="Times New Roman" charset="0"/>
                <a:ea typeface="Times New Roman" charset="0"/>
                <a:cs typeface="Times New Roman" charset="0"/>
              </a:rPr>
              <a:t>Upbuilding;   Encourageme</a:t>
            </a:r>
            <a:r>
              <a:rPr lang="en-AU" sz="2200" dirty="0">
                <a:solidFill>
                  <a:schemeClr val="bg1"/>
                </a:solidFill>
                <a:latin typeface="Times New Roman" charset="0"/>
                <a:ea typeface="Times New Roman" charset="0"/>
                <a:cs typeface="Times New Roman" charset="0"/>
              </a:rPr>
              <a:t>nt [urging on];   Conso</a:t>
            </a:r>
            <a:r>
              <a:rPr lang="en-AU" sz="2200" dirty="0" smtClean="0">
                <a:solidFill>
                  <a:schemeClr val="bg1"/>
                </a:solidFill>
                <a:latin typeface="Times New Roman" charset="0"/>
                <a:ea typeface="Times New Roman" charset="0"/>
                <a:cs typeface="Times New Roman" charset="0"/>
              </a:rPr>
              <a:t>lation</a:t>
            </a:r>
          </a:p>
          <a:p>
            <a:pPr marL="400050" indent="-395288">
              <a:buAutoNum type="arabicPeriod"/>
            </a:pPr>
            <a:r>
              <a:rPr lang="en-AU" sz="2200" u="sng" dirty="0" smtClean="0">
                <a:solidFill>
                  <a:srgbClr val="FFFF00"/>
                </a:solidFill>
                <a:latin typeface="Times New Roman" charset="0"/>
                <a:ea typeface="Times New Roman" charset="0"/>
                <a:cs typeface="Times New Roman" charset="0"/>
              </a:rPr>
              <a:t>True</a:t>
            </a:r>
            <a:r>
              <a:rPr lang="en-AU" sz="2200" dirty="0" smtClean="0">
                <a:solidFill>
                  <a:srgbClr val="FFFF00"/>
                </a:solidFill>
                <a:latin typeface="Times New Roman" charset="0"/>
                <a:ea typeface="Times New Roman" charset="0"/>
                <a:cs typeface="Times New Roman" charset="0"/>
              </a:rPr>
              <a:t> prophecy, is God speaking through His prophets</a:t>
            </a:r>
          </a:p>
          <a:p>
            <a:pPr marL="400050" indent="-395288">
              <a:buAutoNum type="arabicPeriod"/>
            </a:pPr>
            <a:r>
              <a:rPr lang="en-AU" sz="2200" dirty="0" smtClean="0">
                <a:solidFill>
                  <a:srgbClr val="FFFF00"/>
                </a:solidFill>
                <a:latin typeface="Times New Roman" charset="0"/>
                <a:ea typeface="Times New Roman" charset="0"/>
                <a:cs typeface="Times New Roman" charset="0"/>
              </a:rPr>
              <a:t>A sign for Believers (not unbelievers)</a:t>
            </a:r>
          </a:p>
          <a:p>
            <a:pPr marL="1314450" lvl="2" indent="-395288">
              <a:buFont typeface="Arial" charset="0"/>
              <a:buChar char="•"/>
            </a:pPr>
            <a:r>
              <a:rPr lang="en-AU" sz="2200" dirty="0" smtClean="0">
                <a:solidFill>
                  <a:schemeClr val="bg1"/>
                </a:solidFill>
                <a:latin typeface="Times New Roman" charset="0"/>
                <a:ea typeface="Times New Roman" charset="0"/>
                <a:cs typeface="Times New Roman" charset="0"/>
              </a:rPr>
              <a:t>Unbelievers turning to God are a great encouragement for believers</a:t>
            </a:r>
          </a:p>
          <a:p>
            <a:pPr marL="461962" indent="-457200">
              <a:buFont typeface="+mj-lt"/>
              <a:buAutoNum type="arabicPeriod"/>
            </a:pPr>
            <a:r>
              <a:rPr lang="en-AU" sz="2200" dirty="0" smtClean="0">
                <a:solidFill>
                  <a:srgbClr val="FFFF00"/>
                </a:solidFill>
                <a:latin typeface="Times New Roman" charset="0"/>
                <a:ea typeface="Times New Roman" charset="0"/>
                <a:cs typeface="Times New Roman" charset="0"/>
              </a:rPr>
              <a:t>Prophecy is more than “preaching”</a:t>
            </a:r>
          </a:p>
          <a:p>
            <a:pPr marL="449263" lvl="2" indent="-225425">
              <a:buFont typeface="Arial" charset="0"/>
              <a:buChar char="•"/>
            </a:pPr>
            <a:r>
              <a:rPr lang="en-AU" sz="2200" dirty="0" smtClean="0">
                <a:solidFill>
                  <a:schemeClr val="bg1"/>
                </a:solidFill>
                <a:latin typeface="Times New Roman" charset="0"/>
                <a:ea typeface="Times New Roman" charset="0"/>
                <a:cs typeface="Times New Roman" charset="0"/>
              </a:rPr>
              <a:t>Often combined with preaching</a:t>
            </a:r>
          </a:p>
          <a:p>
            <a:pPr marL="449263" lvl="2" indent="-225425">
              <a:buFont typeface="Arial" charset="0"/>
              <a:buChar char="•"/>
            </a:pPr>
            <a:r>
              <a:rPr lang="en-AU" sz="2200" dirty="0" smtClean="0">
                <a:solidFill>
                  <a:schemeClr val="bg1"/>
                </a:solidFill>
                <a:latin typeface="Times New Roman" charset="0"/>
                <a:ea typeface="Times New Roman" charset="0"/>
                <a:cs typeface="Times New Roman" charset="0"/>
              </a:rPr>
              <a:t>Sometimes a revelation of His particular call of an individual or a church to a specific ministry</a:t>
            </a:r>
          </a:p>
          <a:p>
            <a:pPr marL="449263" lvl="2" indent="-225425">
              <a:buFont typeface="Arial" charset="0"/>
              <a:buChar char="•"/>
            </a:pPr>
            <a:r>
              <a:rPr lang="en-AU" sz="2200" dirty="0" smtClean="0">
                <a:solidFill>
                  <a:schemeClr val="bg1"/>
                </a:solidFill>
                <a:latin typeface="Times New Roman" charset="0"/>
                <a:ea typeface="Times New Roman" charset="0"/>
                <a:cs typeface="Times New Roman" charset="0"/>
              </a:rPr>
              <a:t>When God wills, it can give us insight into the future</a:t>
            </a:r>
          </a:p>
        </p:txBody>
      </p:sp>
    </p:spTree>
    <p:extLst>
      <p:ext uri="{BB962C8B-B14F-4D97-AF65-F5344CB8AC3E}">
        <p14:creationId xmlns:p14="http://schemas.microsoft.com/office/powerpoint/2010/main" val="108244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49188"/>
            <a:ext cx="8856984" cy="3046988"/>
          </a:xfrm>
          <a:prstGeom prst="rect">
            <a:avLst/>
          </a:prstGeom>
          <a:ln w="15875">
            <a:solidFill>
              <a:schemeClr val="bg1"/>
            </a:solidFill>
          </a:ln>
        </p:spPr>
        <p:txBody>
          <a:bodyPr wrap="square">
            <a:spAutoFit/>
          </a:bodyPr>
          <a:lstStyle/>
          <a:p>
            <a:r>
              <a:rPr lang="en-US" sz="2400" dirty="0">
                <a:solidFill>
                  <a:srgbClr val="FFFF00"/>
                </a:solidFill>
                <a:latin typeface="Comic Sans MS" charset="0"/>
                <a:ea typeface="Arial" charset="0"/>
                <a:cs typeface="Times New Roman" charset="0"/>
              </a:rPr>
              <a:t>Acts 11:</a:t>
            </a:r>
            <a:r>
              <a:rPr lang="en-US" sz="2400" b="1" baseline="30000" dirty="0">
                <a:solidFill>
                  <a:schemeClr val="bg1"/>
                </a:solidFill>
                <a:latin typeface="Comic Sans MS" charset="0"/>
                <a:ea typeface="Arial" charset="0"/>
                <a:cs typeface="Arial" charset="0"/>
              </a:rPr>
              <a:t>27 </a:t>
            </a:r>
            <a:r>
              <a:rPr lang="en-US" sz="2400" dirty="0">
                <a:solidFill>
                  <a:schemeClr val="bg1"/>
                </a:solidFill>
                <a:latin typeface="Comic Sans MS" charset="0"/>
                <a:ea typeface="Arial" charset="0"/>
                <a:cs typeface="Times New Roman" charset="0"/>
              </a:rPr>
              <a:t>Now in these days prophets came down from Jerusalem to Antioch.  </a:t>
            </a:r>
            <a:r>
              <a:rPr lang="en-US" sz="2400" b="1" baseline="30000" dirty="0">
                <a:solidFill>
                  <a:schemeClr val="bg1"/>
                </a:solidFill>
                <a:latin typeface="Comic Sans MS" charset="0"/>
                <a:ea typeface="Arial" charset="0"/>
                <a:cs typeface="Arial" charset="0"/>
              </a:rPr>
              <a:t>28 </a:t>
            </a:r>
            <a:r>
              <a:rPr lang="en-US" sz="2400" dirty="0">
                <a:solidFill>
                  <a:schemeClr val="bg1"/>
                </a:solidFill>
                <a:latin typeface="Comic Sans MS" charset="0"/>
                <a:ea typeface="Arial" charset="0"/>
                <a:cs typeface="Times New Roman" charset="0"/>
              </a:rPr>
              <a:t>And one of them named </a:t>
            </a:r>
            <a:r>
              <a:rPr lang="en-US" sz="2400" dirty="0" err="1">
                <a:solidFill>
                  <a:schemeClr val="bg1"/>
                </a:solidFill>
                <a:latin typeface="Comic Sans MS" charset="0"/>
                <a:ea typeface="Arial" charset="0"/>
                <a:cs typeface="Times New Roman" charset="0"/>
              </a:rPr>
              <a:t>Agabus</a:t>
            </a:r>
            <a:r>
              <a:rPr lang="en-US" sz="2400" dirty="0">
                <a:solidFill>
                  <a:schemeClr val="bg1"/>
                </a:solidFill>
                <a:latin typeface="Comic Sans MS" charset="0"/>
                <a:ea typeface="Arial" charset="0"/>
                <a:cs typeface="Times New Roman" charset="0"/>
              </a:rPr>
              <a:t> stood up and foretold by the Spirit that there would be a great famine over all the world (this took place in the days of Claudius).  </a:t>
            </a:r>
            <a:r>
              <a:rPr lang="en-US" sz="2400" b="1" baseline="30000" dirty="0">
                <a:solidFill>
                  <a:schemeClr val="bg1"/>
                </a:solidFill>
                <a:latin typeface="Comic Sans MS" charset="0"/>
                <a:ea typeface="Arial" charset="0"/>
                <a:cs typeface="Arial" charset="0"/>
              </a:rPr>
              <a:t>29 </a:t>
            </a:r>
            <a:r>
              <a:rPr lang="en-US" sz="2400" dirty="0">
                <a:solidFill>
                  <a:schemeClr val="bg1"/>
                </a:solidFill>
                <a:latin typeface="Comic Sans MS" charset="0"/>
                <a:ea typeface="Arial" charset="0"/>
                <a:cs typeface="Times New Roman" charset="0"/>
              </a:rPr>
              <a:t>So the disciples determined, every one according to his ability, to send relief to the brothers living in Judea.  </a:t>
            </a:r>
            <a:r>
              <a:rPr lang="en-US" sz="2400" b="1" baseline="30000" dirty="0">
                <a:solidFill>
                  <a:schemeClr val="bg1"/>
                </a:solidFill>
                <a:latin typeface="Comic Sans MS" charset="0"/>
                <a:ea typeface="Arial" charset="0"/>
                <a:cs typeface="Arial" charset="0"/>
              </a:rPr>
              <a:t>30 </a:t>
            </a:r>
            <a:r>
              <a:rPr lang="en-US" sz="2400" dirty="0">
                <a:solidFill>
                  <a:schemeClr val="bg1"/>
                </a:solidFill>
                <a:latin typeface="Comic Sans MS" charset="0"/>
                <a:ea typeface="Arial" charset="0"/>
                <a:cs typeface="Times New Roman" charset="0"/>
              </a:rPr>
              <a:t>And they did so, sending it to the elders by the hand of Barnabas and Saul.</a:t>
            </a:r>
            <a:r>
              <a:rPr lang="en-GB" sz="2400" dirty="0">
                <a:solidFill>
                  <a:schemeClr val="bg1"/>
                </a:solidFill>
              </a:rPr>
              <a:t> </a:t>
            </a:r>
            <a:endParaRPr lang="en-AU" sz="2400" dirty="0">
              <a:solidFill>
                <a:schemeClr val="bg1"/>
              </a:solidFill>
            </a:endParaRPr>
          </a:p>
        </p:txBody>
      </p:sp>
    </p:spTree>
    <p:extLst>
      <p:ext uri="{BB962C8B-B14F-4D97-AF65-F5344CB8AC3E}">
        <p14:creationId xmlns:p14="http://schemas.microsoft.com/office/powerpoint/2010/main" val="206039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49188"/>
            <a:ext cx="8856984" cy="5401479"/>
          </a:xfrm>
          <a:prstGeom prst="rect">
            <a:avLst/>
          </a:prstGeom>
          <a:ln w="15875">
            <a:solidFill>
              <a:schemeClr val="bg1"/>
            </a:solidFill>
          </a:ln>
        </p:spPr>
        <p:txBody>
          <a:bodyPr wrap="square">
            <a:spAutoFit/>
          </a:bodyPr>
          <a:lstStyle/>
          <a:p>
            <a:r>
              <a:rPr lang="en-US" sz="2300" dirty="0">
                <a:solidFill>
                  <a:srgbClr val="FFFF00"/>
                </a:solidFill>
                <a:latin typeface="Comic Sans MS" charset="0"/>
                <a:ea typeface="Comic Sans MS" charset="0"/>
                <a:cs typeface="Comic Sans MS" charset="0"/>
              </a:rPr>
              <a:t>Acts </a:t>
            </a:r>
            <a:r>
              <a:rPr lang="en-US" sz="2300" dirty="0" smtClean="0">
                <a:solidFill>
                  <a:srgbClr val="FFFF00"/>
                </a:solidFill>
                <a:latin typeface="Comic Sans MS" charset="0"/>
                <a:ea typeface="Comic Sans MS" charset="0"/>
                <a:cs typeface="Comic Sans MS" charset="0"/>
              </a:rPr>
              <a:t>21:</a:t>
            </a:r>
            <a:r>
              <a:rPr lang="en-US" sz="2300" b="1" baseline="30000" dirty="0" smtClean="0">
                <a:solidFill>
                  <a:schemeClr val="bg1"/>
                </a:solidFill>
                <a:latin typeface="Comic Sans MS" charset="0"/>
                <a:ea typeface="Comic Sans MS" charset="0"/>
                <a:cs typeface="Comic Sans MS" charset="0"/>
              </a:rPr>
              <a:t>10</a:t>
            </a:r>
            <a:r>
              <a:rPr lang="en-US" sz="2300" b="1" baseline="30000" dirty="0">
                <a:solidFill>
                  <a:schemeClr val="bg1"/>
                </a:solidFill>
                <a:latin typeface="Comic Sans MS" charset="0"/>
                <a:ea typeface="Comic Sans MS" charset="0"/>
                <a:cs typeface="Comic Sans MS" charset="0"/>
              </a:rPr>
              <a:t> </a:t>
            </a:r>
            <a:r>
              <a:rPr lang="en-US" sz="2300" dirty="0">
                <a:solidFill>
                  <a:schemeClr val="bg1"/>
                </a:solidFill>
                <a:latin typeface="Comic Sans MS" charset="0"/>
                <a:ea typeface="Comic Sans MS" charset="0"/>
                <a:cs typeface="Comic Sans MS" charset="0"/>
              </a:rPr>
              <a:t>While we were staying for many days, a prophet named </a:t>
            </a:r>
            <a:r>
              <a:rPr lang="en-US" sz="2300" dirty="0" err="1">
                <a:solidFill>
                  <a:schemeClr val="bg1"/>
                </a:solidFill>
                <a:latin typeface="Comic Sans MS" charset="0"/>
                <a:ea typeface="Comic Sans MS" charset="0"/>
                <a:cs typeface="Comic Sans MS" charset="0"/>
              </a:rPr>
              <a:t>Agabus</a:t>
            </a:r>
            <a:r>
              <a:rPr lang="en-US" sz="2300" dirty="0">
                <a:solidFill>
                  <a:schemeClr val="bg1"/>
                </a:solidFill>
                <a:latin typeface="Comic Sans MS" charset="0"/>
                <a:ea typeface="Comic Sans MS" charset="0"/>
                <a:cs typeface="Comic Sans MS" charset="0"/>
              </a:rPr>
              <a:t> came down from Judea.  </a:t>
            </a:r>
            <a:r>
              <a:rPr lang="en-US" sz="2300" b="1" baseline="30000" dirty="0">
                <a:solidFill>
                  <a:schemeClr val="bg1"/>
                </a:solidFill>
                <a:latin typeface="Comic Sans MS" charset="0"/>
                <a:ea typeface="Comic Sans MS" charset="0"/>
                <a:cs typeface="Comic Sans MS" charset="0"/>
              </a:rPr>
              <a:t>11 </a:t>
            </a:r>
            <a:r>
              <a:rPr lang="en-US" sz="2300" dirty="0">
                <a:solidFill>
                  <a:schemeClr val="bg1"/>
                </a:solidFill>
                <a:latin typeface="Comic Sans MS" charset="0"/>
                <a:ea typeface="Comic Sans MS" charset="0"/>
                <a:cs typeface="Comic Sans MS" charset="0"/>
              </a:rPr>
              <a:t>And coming to us, he took Paul’s belt and bound his own feet and hands and said, “Thus says the Holy Spirit, ‘This is how the Jews at Jerusalem will bind the man who owns this belt and deliver him into the hands of the Gentiles.’ ” </a:t>
            </a:r>
            <a:endParaRPr lang="en-GB" sz="2300" dirty="0">
              <a:solidFill>
                <a:schemeClr val="bg1"/>
              </a:solidFill>
              <a:latin typeface="Comic Sans MS" charset="0"/>
              <a:ea typeface="Comic Sans MS" charset="0"/>
              <a:cs typeface="Comic Sans MS" charset="0"/>
            </a:endParaRPr>
          </a:p>
          <a:p>
            <a:r>
              <a:rPr lang="en-US" sz="2300" b="1" baseline="30000" dirty="0">
                <a:solidFill>
                  <a:schemeClr val="bg1"/>
                </a:solidFill>
                <a:latin typeface="Comic Sans MS" charset="0"/>
                <a:ea typeface="Comic Sans MS" charset="0"/>
                <a:cs typeface="Comic Sans MS" charset="0"/>
              </a:rPr>
              <a:t> </a:t>
            </a:r>
            <a:endParaRPr lang="en-GB" sz="2300" dirty="0">
              <a:solidFill>
                <a:schemeClr val="bg1"/>
              </a:solidFill>
              <a:latin typeface="Comic Sans MS" charset="0"/>
              <a:ea typeface="Comic Sans MS" charset="0"/>
              <a:cs typeface="Comic Sans MS" charset="0"/>
            </a:endParaRPr>
          </a:p>
          <a:p>
            <a:r>
              <a:rPr lang="en-US" sz="2300" b="1" baseline="30000" dirty="0">
                <a:solidFill>
                  <a:schemeClr val="bg1"/>
                </a:solidFill>
                <a:latin typeface="Comic Sans MS" charset="0"/>
                <a:ea typeface="Comic Sans MS" charset="0"/>
                <a:cs typeface="Comic Sans MS" charset="0"/>
              </a:rPr>
              <a:t>12 </a:t>
            </a:r>
            <a:r>
              <a:rPr lang="en-US" sz="2300" dirty="0">
                <a:solidFill>
                  <a:schemeClr val="bg1"/>
                </a:solidFill>
                <a:latin typeface="Comic Sans MS" charset="0"/>
                <a:ea typeface="Comic Sans MS" charset="0"/>
                <a:cs typeface="Comic Sans MS" charset="0"/>
              </a:rPr>
              <a:t>When we heard this, we and the people there urged him not to go up to Jerusalem.  </a:t>
            </a:r>
            <a:r>
              <a:rPr lang="en-US" sz="2300" b="1" baseline="30000" dirty="0">
                <a:solidFill>
                  <a:schemeClr val="bg1"/>
                </a:solidFill>
                <a:latin typeface="Comic Sans MS" charset="0"/>
                <a:ea typeface="Comic Sans MS" charset="0"/>
                <a:cs typeface="Comic Sans MS" charset="0"/>
              </a:rPr>
              <a:t>13 </a:t>
            </a:r>
            <a:r>
              <a:rPr lang="en-US" sz="2300" dirty="0">
                <a:solidFill>
                  <a:schemeClr val="bg1"/>
                </a:solidFill>
                <a:latin typeface="Comic Sans MS" charset="0"/>
                <a:ea typeface="Comic Sans MS" charset="0"/>
                <a:cs typeface="Comic Sans MS" charset="0"/>
              </a:rPr>
              <a:t>Then Paul answered, “What are you doing, weeping and breaking my heart?  For I am ready not only to be imprisoned but even to die in Jerusalem for the name of the Lord Jesus.”  </a:t>
            </a:r>
            <a:r>
              <a:rPr lang="en-US" sz="2300" b="1" baseline="30000" dirty="0">
                <a:solidFill>
                  <a:schemeClr val="bg1"/>
                </a:solidFill>
                <a:latin typeface="Comic Sans MS" charset="0"/>
                <a:ea typeface="Comic Sans MS" charset="0"/>
                <a:cs typeface="Comic Sans MS" charset="0"/>
              </a:rPr>
              <a:t>14 </a:t>
            </a:r>
            <a:r>
              <a:rPr lang="en-US" sz="2300" dirty="0">
                <a:solidFill>
                  <a:schemeClr val="bg1"/>
                </a:solidFill>
                <a:latin typeface="Comic Sans MS" charset="0"/>
                <a:ea typeface="Comic Sans MS" charset="0"/>
                <a:cs typeface="Comic Sans MS" charset="0"/>
              </a:rPr>
              <a:t>And since he would not be persuaded, we ceased and said, “Let the will of the Lord be done.” </a:t>
            </a:r>
            <a:endParaRPr lang="en-GB" sz="2300" dirty="0">
              <a:solidFill>
                <a:schemeClr val="bg1"/>
              </a:solidFill>
              <a:latin typeface="Comic Sans MS" charset="0"/>
              <a:ea typeface="Comic Sans MS" charset="0"/>
              <a:cs typeface="Comic Sans MS" charset="0"/>
            </a:endParaRPr>
          </a:p>
          <a:p>
            <a:r>
              <a:rPr lang="en-US" sz="2300" dirty="0">
                <a:solidFill>
                  <a:schemeClr val="bg1"/>
                </a:solidFill>
                <a:latin typeface="Comic Sans MS" charset="0"/>
                <a:ea typeface="Comic Sans MS" charset="0"/>
                <a:cs typeface="Comic Sans MS" charset="0"/>
              </a:rPr>
              <a:t> </a:t>
            </a:r>
            <a:endParaRPr lang="en-GB" sz="2300" dirty="0">
              <a:solidFill>
                <a:schemeClr val="bg1"/>
              </a:solidFill>
              <a:latin typeface="Comic Sans MS" charset="0"/>
              <a:ea typeface="Comic Sans MS" charset="0"/>
              <a:cs typeface="Comic Sans MS" charset="0"/>
            </a:endParaRPr>
          </a:p>
          <a:p>
            <a:r>
              <a:rPr lang="en-US" sz="2300" b="1" baseline="30000" dirty="0">
                <a:solidFill>
                  <a:schemeClr val="bg1"/>
                </a:solidFill>
                <a:latin typeface="Comic Sans MS" charset="0"/>
                <a:ea typeface="Comic Sans MS" charset="0"/>
                <a:cs typeface="Comic Sans MS" charset="0"/>
              </a:rPr>
              <a:t>15 </a:t>
            </a:r>
            <a:r>
              <a:rPr lang="en-US" sz="2300" dirty="0">
                <a:solidFill>
                  <a:schemeClr val="bg1"/>
                </a:solidFill>
                <a:latin typeface="Comic Sans MS" charset="0"/>
                <a:ea typeface="Comic Sans MS" charset="0"/>
                <a:cs typeface="Comic Sans MS" charset="0"/>
              </a:rPr>
              <a:t>After these days we got ready and went up to Jerusalem. </a:t>
            </a:r>
            <a:endParaRPr lang="en-AU" sz="2300" dirty="0">
              <a:solidFill>
                <a:schemeClr val="bg1"/>
              </a:solidFill>
              <a:latin typeface="Comic Sans MS" charset="0"/>
              <a:ea typeface="Comic Sans MS" charset="0"/>
              <a:cs typeface="Comic Sans MS" charset="0"/>
            </a:endParaRPr>
          </a:p>
        </p:txBody>
      </p:sp>
    </p:spTree>
    <p:extLst>
      <p:ext uri="{BB962C8B-B14F-4D97-AF65-F5344CB8AC3E}">
        <p14:creationId xmlns:p14="http://schemas.microsoft.com/office/powerpoint/2010/main" val="943530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75" y="-32298"/>
            <a:ext cx="9122955" cy="5170646"/>
          </a:xfrm>
          <a:prstGeom prst="rect">
            <a:avLst/>
          </a:prstGeom>
          <a:noFill/>
          <a:ln w="15875">
            <a:noFill/>
          </a:ln>
        </p:spPr>
        <p:txBody>
          <a:bodyPr wrap="square" rtlCol="0">
            <a:spAutoFit/>
          </a:bodyPr>
          <a:lstStyle/>
          <a:p>
            <a:pPr marL="400050" indent="-395288">
              <a:buFont typeface="+mj-lt"/>
              <a:buAutoNum type="arabicPeriod"/>
            </a:pPr>
            <a:r>
              <a:rPr lang="en-US" sz="2200" dirty="0" smtClean="0">
                <a:solidFill>
                  <a:srgbClr val="FFFF00"/>
                </a:solidFill>
                <a:latin typeface="Times New Roman" charset="0"/>
                <a:ea typeface="Times New Roman" charset="0"/>
                <a:cs typeface="Times New Roman" charset="0"/>
              </a:rPr>
              <a:t>Prophecy is a gift we should “eagerly desire”</a:t>
            </a:r>
          </a:p>
          <a:p>
            <a:pPr marL="400050" indent="-395288">
              <a:buFont typeface="+mj-lt"/>
              <a:buAutoNum type="arabicPeriod"/>
            </a:pPr>
            <a:r>
              <a:rPr lang="en-AU" sz="2200" dirty="0" smtClean="0">
                <a:solidFill>
                  <a:srgbClr val="FFFF00"/>
                </a:solidFill>
                <a:latin typeface="Times New Roman" charset="0"/>
                <a:ea typeface="Times New Roman" charset="0"/>
                <a:cs typeface="Times New Roman" charset="0"/>
              </a:rPr>
              <a:t>For the benefit of others</a:t>
            </a:r>
            <a:br>
              <a:rPr lang="en-AU" sz="2200" dirty="0" smtClean="0">
                <a:solidFill>
                  <a:srgbClr val="FFFF00"/>
                </a:solidFill>
                <a:latin typeface="Times New Roman" charset="0"/>
                <a:ea typeface="Times New Roman" charset="0"/>
                <a:cs typeface="Times New Roman" charset="0"/>
              </a:rPr>
            </a:br>
            <a:r>
              <a:rPr lang="en-AU" sz="2200" dirty="0" smtClean="0">
                <a:solidFill>
                  <a:srgbClr val="FFFF00"/>
                </a:solidFill>
                <a:latin typeface="Times New Roman" charset="0"/>
                <a:ea typeface="Times New Roman" charset="0"/>
                <a:cs typeface="Times New Roman" charset="0"/>
              </a:rPr>
              <a:t>  	</a:t>
            </a:r>
            <a:r>
              <a:rPr lang="en-AU" sz="2200" dirty="0" smtClean="0">
                <a:solidFill>
                  <a:schemeClr val="bg1"/>
                </a:solidFill>
                <a:latin typeface="Times New Roman" charset="0"/>
                <a:ea typeface="Times New Roman" charset="0"/>
                <a:cs typeface="Times New Roman" charset="0"/>
              </a:rPr>
              <a:t>Upbuilding;   Encourageme</a:t>
            </a:r>
            <a:r>
              <a:rPr lang="en-AU" sz="2200" dirty="0">
                <a:solidFill>
                  <a:schemeClr val="bg1"/>
                </a:solidFill>
                <a:latin typeface="Times New Roman" charset="0"/>
                <a:ea typeface="Times New Roman" charset="0"/>
                <a:cs typeface="Times New Roman" charset="0"/>
              </a:rPr>
              <a:t>nt [urging on];   Conso</a:t>
            </a:r>
            <a:r>
              <a:rPr lang="en-AU" sz="2200" dirty="0" smtClean="0">
                <a:solidFill>
                  <a:schemeClr val="bg1"/>
                </a:solidFill>
                <a:latin typeface="Times New Roman" charset="0"/>
                <a:ea typeface="Times New Roman" charset="0"/>
                <a:cs typeface="Times New Roman" charset="0"/>
              </a:rPr>
              <a:t>lation</a:t>
            </a:r>
          </a:p>
          <a:p>
            <a:pPr marL="400050" indent="-395288">
              <a:buAutoNum type="arabicPeriod"/>
            </a:pPr>
            <a:r>
              <a:rPr lang="en-AU" sz="2200" u="sng" dirty="0" smtClean="0">
                <a:solidFill>
                  <a:srgbClr val="FFFF00"/>
                </a:solidFill>
                <a:latin typeface="Times New Roman" charset="0"/>
                <a:ea typeface="Times New Roman" charset="0"/>
                <a:cs typeface="Times New Roman" charset="0"/>
              </a:rPr>
              <a:t>True</a:t>
            </a:r>
            <a:r>
              <a:rPr lang="en-AU" sz="2200" dirty="0" smtClean="0">
                <a:solidFill>
                  <a:srgbClr val="FFFF00"/>
                </a:solidFill>
                <a:latin typeface="Times New Roman" charset="0"/>
                <a:ea typeface="Times New Roman" charset="0"/>
                <a:cs typeface="Times New Roman" charset="0"/>
              </a:rPr>
              <a:t> prophecy, is God speaking through His prophets</a:t>
            </a:r>
          </a:p>
          <a:p>
            <a:pPr marL="400050" indent="-395288">
              <a:buAutoNum type="arabicPeriod"/>
            </a:pPr>
            <a:r>
              <a:rPr lang="en-AU" sz="2200" dirty="0" smtClean="0">
                <a:solidFill>
                  <a:srgbClr val="FFFF00"/>
                </a:solidFill>
                <a:latin typeface="Times New Roman" charset="0"/>
                <a:ea typeface="Times New Roman" charset="0"/>
                <a:cs typeface="Times New Roman" charset="0"/>
              </a:rPr>
              <a:t>A sign for Believers (not unbelievers)</a:t>
            </a:r>
          </a:p>
          <a:p>
            <a:pPr marL="1314450" lvl="2" indent="-395288">
              <a:buFont typeface="Arial" charset="0"/>
              <a:buChar char="•"/>
            </a:pPr>
            <a:r>
              <a:rPr lang="en-AU" sz="2200" dirty="0" smtClean="0">
                <a:solidFill>
                  <a:schemeClr val="bg1"/>
                </a:solidFill>
                <a:latin typeface="Times New Roman" charset="0"/>
                <a:ea typeface="Times New Roman" charset="0"/>
                <a:cs typeface="Times New Roman" charset="0"/>
              </a:rPr>
              <a:t>Unbelievers turning to God are a great encouragement for believers</a:t>
            </a:r>
          </a:p>
          <a:p>
            <a:pPr marL="461962" indent="-457200">
              <a:buFont typeface="+mj-lt"/>
              <a:buAutoNum type="arabicPeriod"/>
            </a:pPr>
            <a:r>
              <a:rPr lang="en-AU" sz="2200" dirty="0" smtClean="0">
                <a:solidFill>
                  <a:srgbClr val="FFFF00"/>
                </a:solidFill>
                <a:latin typeface="Times New Roman" charset="0"/>
                <a:ea typeface="Times New Roman" charset="0"/>
                <a:cs typeface="Times New Roman" charset="0"/>
              </a:rPr>
              <a:t>Prophecy is more than “preaching”</a:t>
            </a:r>
          </a:p>
          <a:p>
            <a:pPr marL="449263" lvl="2" indent="-225425">
              <a:buFont typeface="Arial" charset="0"/>
              <a:buChar char="•"/>
            </a:pPr>
            <a:r>
              <a:rPr lang="en-AU" sz="2200" dirty="0" smtClean="0">
                <a:solidFill>
                  <a:schemeClr val="bg1"/>
                </a:solidFill>
                <a:latin typeface="Times New Roman" charset="0"/>
                <a:ea typeface="Times New Roman" charset="0"/>
                <a:cs typeface="Times New Roman" charset="0"/>
              </a:rPr>
              <a:t>Often combined with preaching</a:t>
            </a:r>
          </a:p>
          <a:p>
            <a:pPr marL="449263" lvl="2" indent="-225425">
              <a:buFont typeface="Arial" charset="0"/>
              <a:buChar char="•"/>
            </a:pPr>
            <a:r>
              <a:rPr lang="en-AU" sz="2200" dirty="0" smtClean="0">
                <a:solidFill>
                  <a:schemeClr val="bg1"/>
                </a:solidFill>
                <a:latin typeface="Times New Roman" charset="0"/>
                <a:ea typeface="Times New Roman" charset="0"/>
                <a:cs typeface="Times New Roman" charset="0"/>
              </a:rPr>
              <a:t>Sometimes a revelation of His particular call of an individual or a church to a specific ministry</a:t>
            </a:r>
          </a:p>
          <a:p>
            <a:pPr marL="449263" lvl="2" indent="-225425">
              <a:buFont typeface="Arial" charset="0"/>
              <a:buChar char="•"/>
            </a:pPr>
            <a:r>
              <a:rPr lang="en-AU" sz="2200" dirty="0" smtClean="0">
                <a:solidFill>
                  <a:schemeClr val="bg1"/>
                </a:solidFill>
                <a:latin typeface="Times New Roman" charset="0"/>
                <a:ea typeface="Times New Roman" charset="0"/>
                <a:cs typeface="Times New Roman" charset="0"/>
              </a:rPr>
              <a:t>When God wills, it can give us insight into the future</a:t>
            </a:r>
          </a:p>
          <a:p>
            <a:pPr marL="223838" lvl="1" indent="-457200">
              <a:buFont typeface="+mj-lt"/>
              <a:buAutoNum type="arabicPeriod" startAt="6"/>
            </a:pPr>
            <a:r>
              <a:rPr lang="en-AU" sz="2200" dirty="0" smtClean="0">
                <a:solidFill>
                  <a:srgbClr val="FFFF00"/>
                </a:solidFill>
                <a:latin typeface="Times New Roman" charset="0"/>
                <a:ea typeface="Times New Roman" charset="0"/>
                <a:cs typeface="Times New Roman" charset="0"/>
              </a:rPr>
              <a:t>Prophecy </a:t>
            </a:r>
            <a:r>
              <a:rPr lang="mr-IN" sz="2200" dirty="0" smtClean="0">
                <a:solidFill>
                  <a:srgbClr val="FFFF00"/>
                </a:solidFill>
                <a:latin typeface="Times New Roman" charset="0"/>
                <a:ea typeface="Times New Roman" charset="0"/>
                <a:cs typeface="Times New Roman" charset="0"/>
              </a:rPr>
              <a:t>–</a:t>
            </a:r>
            <a:r>
              <a:rPr lang="en-AU" sz="2200" dirty="0" smtClean="0">
                <a:solidFill>
                  <a:srgbClr val="FFFF00"/>
                </a:solidFill>
                <a:latin typeface="Times New Roman" charset="0"/>
                <a:ea typeface="Times New Roman" charset="0"/>
                <a:cs typeface="Times New Roman" charset="0"/>
              </a:rPr>
              <a:t> an encouragement to the Spiritual person </a:t>
            </a:r>
            <a:r>
              <a:rPr lang="mr-IN" sz="2200" dirty="0" smtClean="0">
                <a:solidFill>
                  <a:srgbClr val="FFFF00"/>
                </a:solidFill>
                <a:latin typeface="Times New Roman" charset="0"/>
                <a:ea typeface="Times New Roman" charset="0"/>
                <a:cs typeface="Times New Roman" charset="0"/>
              </a:rPr>
              <a:t>–</a:t>
            </a:r>
            <a:r>
              <a:rPr lang="en-AU" sz="2200" dirty="0" smtClean="0">
                <a:solidFill>
                  <a:srgbClr val="FFFF00"/>
                </a:solidFill>
                <a:latin typeface="Times New Roman" charset="0"/>
                <a:ea typeface="Times New Roman" charset="0"/>
                <a:cs typeface="Times New Roman" charset="0"/>
              </a:rPr>
              <a:t> not the fleshly</a:t>
            </a:r>
          </a:p>
          <a:p>
            <a:pPr marL="681038" lvl="2" indent="-457200">
              <a:buFont typeface="Arial" charset="0"/>
              <a:buChar char="•"/>
            </a:pPr>
            <a:r>
              <a:rPr lang="en-AU" sz="2200" dirty="0" smtClean="0">
                <a:solidFill>
                  <a:schemeClr val="bg1"/>
                </a:solidFill>
                <a:latin typeface="Times New Roman" charset="0"/>
                <a:ea typeface="Times New Roman" charset="0"/>
                <a:cs typeface="Times New Roman" charset="0"/>
              </a:rPr>
              <a:t>Godly prophecy won’t always tell us stuff that appeals to the flesh</a:t>
            </a:r>
          </a:p>
          <a:p>
            <a:pPr marL="223838" lvl="1" indent="-457200">
              <a:buFont typeface="+mj-lt"/>
              <a:buAutoNum type="arabicPeriod" startAt="6"/>
            </a:pPr>
            <a:r>
              <a:rPr lang="en-AU" sz="2200" dirty="0" smtClean="0">
                <a:solidFill>
                  <a:srgbClr val="FFFF00"/>
                </a:solidFill>
                <a:latin typeface="Times New Roman" charset="0"/>
                <a:ea typeface="Times New Roman" charset="0"/>
                <a:cs typeface="Times New Roman" charset="0"/>
              </a:rPr>
              <a:t>The gift of Prophecy is not to be taken lightly</a:t>
            </a:r>
          </a:p>
          <a:p>
            <a:pPr marL="223838" lvl="1" indent="-457200">
              <a:buFont typeface="+mj-lt"/>
              <a:buAutoNum type="arabicPeriod" startAt="6"/>
            </a:pPr>
            <a:r>
              <a:rPr lang="en-AU" sz="2200" dirty="0" smtClean="0">
                <a:solidFill>
                  <a:srgbClr val="FFFF00"/>
                </a:solidFill>
                <a:latin typeface="Times New Roman" charset="0"/>
                <a:ea typeface="Times New Roman" charset="0"/>
                <a:cs typeface="Times New Roman" charset="0"/>
              </a:rPr>
              <a:t>Only to be shared if you are certain it is from God </a:t>
            </a:r>
          </a:p>
        </p:txBody>
      </p:sp>
    </p:spTree>
    <p:extLst>
      <p:ext uri="{BB962C8B-B14F-4D97-AF65-F5344CB8AC3E}">
        <p14:creationId xmlns:p14="http://schemas.microsoft.com/office/powerpoint/2010/main" val="84197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25252"/>
            <a:ext cx="8856984" cy="3785652"/>
          </a:xfrm>
          <a:prstGeom prst="rect">
            <a:avLst/>
          </a:prstGeom>
          <a:ln w="15875">
            <a:noFill/>
          </a:ln>
        </p:spPr>
        <p:txBody>
          <a:bodyPr wrap="square">
            <a:spAutoFit/>
          </a:bodyPr>
          <a:lstStyle/>
          <a:p>
            <a:pPr>
              <a:spcAft>
                <a:spcPts val="0"/>
              </a:spcAft>
            </a:pPr>
            <a:r>
              <a:rPr lang="en-AU" sz="2400" b="1" baseline="30000" dirty="0" smtClean="0">
                <a:solidFill>
                  <a:srgbClr val="FFFF00"/>
                </a:solidFill>
                <a:latin typeface="Comic Sans MS" charset="0"/>
                <a:ea typeface="Arial" charset="0"/>
                <a:cs typeface="Times New Roman" charset="0"/>
              </a:rPr>
              <a:t>1 Corinthians 14:29</a:t>
            </a:r>
            <a:r>
              <a:rPr lang="en-AU" sz="2400" b="1" baseline="30000" dirty="0">
                <a:solidFill>
                  <a:schemeClr val="bg1"/>
                </a:solidFill>
                <a:latin typeface="Comic Sans MS" charset="0"/>
                <a:ea typeface="Arial" charset="0"/>
                <a:cs typeface="Times New Roman" charset="0"/>
              </a:rPr>
              <a:t> </a:t>
            </a:r>
            <a:r>
              <a:rPr lang="en-AU" sz="2400" dirty="0">
                <a:solidFill>
                  <a:schemeClr val="bg1"/>
                </a:solidFill>
                <a:latin typeface="Comic Sans MS" charset="0"/>
                <a:ea typeface="Arial" charset="0"/>
                <a:cs typeface="Times New Roman" charset="0"/>
              </a:rPr>
              <a:t>Let two or three prophets speak, and let the others weigh what is said</a:t>
            </a:r>
            <a:r>
              <a:rPr lang="en-AU" sz="2400" dirty="0" smtClean="0">
                <a:solidFill>
                  <a:schemeClr val="bg1"/>
                </a:solidFill>
                <a:latin typeface="Comic Sans MS" charset="0"/>
                <a:ea typeface="Arial" charset="0"/>
                <a:cs typeface="Times New Roman" charset="0"/>
              </a:rPr>
              <a:t>.</a:t>
            </a:r>
          </a:p>
          <a:p>
            <a:pPr>
              <a:spcAft>
                <a:spcPts val="0"/>
              </a:spcAft>
            </a:pPr>
            <a:endParaRPr lang="en-AU" sz="2400" dirty="0">
              <a:solidFill>
                <a:schemeClr val="bg1"/>
              </a:solidFill>
              <a:latin typeface="Comic Sans MS" charset="0"/>
              <a:ea typeface="Arial" charset="0"/>
              <a:cs typeface="Times New Roman" charset="0"/>
            </a:endParaRPr>
          </a:p>
          <a:p>
            <a:pPr>
              <a:spcAft>
                <a:spcPts val="0"/>
              </a:spcAft>
            </a:pPr>
            <a:endParaRPr lang="en-AU" sz="2400" dirty="0" smtClean="0">
              <a:solidFill>
                <a:schemeClr val="bg1"/>
              </a:solidFill>
              <a:latin typeface="Comic Sans MS" charset="0"/>
              <a:ea typeface="Arial" charset="0"/>
              <a:cs typeface="Times New Roman" charset="0"/>
            </a:endParaRPr>
          </a:p>
          <a:p>
            <a:pPr>
              <a:spcAft>
                <a:spcPts val="0"/>
              </a:spcAft>
            </a:pPr>
            <a:endParaRPr lang="en-AU" sz="2400" dirty="0">
              <a:solidFill>
                <a:schemeClr val="bg1"/>
              </a:solidFill>
              <a:latin typeface="Comic Sans MS" charset="0"/>
              <a:ea typeface="Arial" charset="0"/>
              <a:cs typeface="Times New Roman" charset="0"/>
            </a:endParaRPr>
          </a:p>
          <a:p>
            <a:pPr>
              <a:spcAft>
                <a:spcPts val="0"/>
              </a:spcAft>
            </a:pPr>
            <a:endParaRPr lang="en-GB" sz="2400" dirty="0">
              <a:solidFill>
                <a:schemeClr val="bg1"/>
              </a:solidFill>
              <a:latin typeface="Times New Roman" charset="0"/>
              <a:ea typeface="Arial" charset="0"/>
            </a:endParaRPr>
          </a:p>
          <a:p>
            <a:pPr>
              <a:spcAft>
                <a:spcPts val="0"/>
              </a:spcAft>
            </a:pPr>
            <a:r>
              <a:rPr lang="en-AU" sz="2400" dirty="0">
                <a:solidFill>
                  <a:schemeClr val="bg1"/>
                </a:solidFill>
                <a:latin typeface="Times New Roman" charset="0"/>
                <a:ea typeface="Arial" charset="0"/>
              </a:rPr>
              <a:t> </a:t>
            </a:r>
            <a:endParaRPr lang="en-GB" sz="2400" dirty="0">
              <a:solidFill>
                <a:schemeClr val="bg1"/>
              </a:solidFill>
              <a:latin typeface="Times New Roman" charset="0"/>
              <a:ea typeface="Arial" charset="0"/>
            </a:endParaRPr>
          </a:p>
          <a:p>
            <a:pPr>
              <a:spcAft>
                <a:spcPts val="0"/>
              </a:spcAft>
            </a:pPr>
            <a:r>
              <a:rPr lang="en-US" sz="2400" dirty="0">
                <a:solidFill>
                  <a:srgbClr val="FFFF00"/>
                </a:solidFill>
                <a:latin typeface="Comic Sans MS" charset="0"/>
                <a:ea typeface="Arial" charset="0"/>
              </a:rPr>
              <a:t>1 Thessalonians 5:</a:t>
            </a:r>
            <a:r>
              <a:rPr lang="en-US" sz="2400" b="1" baseline="30000" dirty="0">
                <a:solidFill>
                  <a:srgbClr val="FFFF00"/>
                </a:solidFill>
                <a:latin typeface="Comic Sans MS" charset="0"/>
                <a:ea typeface="Arial" charset="0"/>
                <a:cs typeface="Arial" charset="0"/>
              </a:rPr>
              <a:t>19</a:t>
            </a:r>
            <a:r>
              <a:rPr lang="en-US" sz="2400" b="1" baseline="30000" dirty="0">
                <a:solidFill>
                  <a:schemeClr val="bg1"/>
                </a:solidFill>
                <a:latin typeface="Comic Sans MS" charset="0"/>
                <a:ea typeface="Arial" charset="0"/>
                <a:cs typeface="Arial" charset="0"/>
              </a:rPr>
              <a:t> </a:t>
            </a:r>
            <a:r>
              <a:rPr lang="en-US" sz="2400" dirty="0">
                <a:solidFill>
                  <a:schemeClr val="bg1"/>
                </a:solidFill>
                <a:latin typeface="Comic Sans MS" charset="0"/>
                <a:ea typeface="Arial" charset="0"/>
              </a:rPr>
              <a:t>Do not quench the Spirit.  </a:t>
            </a:r>
            <a:r>
              <a:rPr lang="en-US" sz="2400" b="1" baseline="30000" dirty="0">
                <a:solidFill>
                  <a:schemeClr val="bg1"/>
                </a:solidFill>
                <a:latin typeface="Comic Sans MS" charset="0"/>
                <a:ea typeface="Arial" charset="0"/>
                <a:cs typeface="Arial" charset="0"/>
              </a:rPr>
              <a:t>20 </a:t>
            </a:r>
            <a:r>
              <a:rPr lang="en-US" sz="2400" dirty="0">
                <a:solidFill>
                  <a:schemeClr val="bg1"/>
                </a:solidFill>
                <a:latin typeface="Comic Sans MS" charset="0"/>
                <a:ea typeface="Arial" charset="0"/>
              </a:rPr>
              <a:t>Do not despise prophecies, </a:t>
            </a:r>
            <a:r>
              <a:rPr lang="en-US" sz="2400" b="1" baseline="30000" dirty="0">
                <a:solidFill>
                  <a:schemeClr val="bg1"/>
                </a:solidFill>
                <a:latin typeface="Comic Sans MS" charset="0"/>
                <a:ea typeface="Arial" charset="0"/>
                <a:cs typeface="Arial" charset="0"/>
              </a:rPr>
              <a:t>21 </a:t>
            </a:r>
            <a:r>
              <a:rPr lang="en-US" sz="2400" dirty="0">
                <a:solidFill>
                  <a:schemeClr val="bg1"/>
                </a:solidFill>
                <a:latin typeface="Comic Sans MS" charset="0"/>
                <a:ea typeface="Arial" charset="0"/>
              </a:rPr>
              <a:t>but test everything;  hold fast what is good.  </a:t>
            </a:r>
            <a:r>
              <a:rPr lang="en-US" sz="2400" b="1" baseline="30000" dirty="0">
                <a:solidFill>
                  <a:schemeClr val="bg1"/>
                </a:solidFill>
                <a:latin typeface="Comic Sans MS" charset="0"/>
                <a:ea typeface="Arial" charset="0"/>
                <a:cs typeface="Arial" charset="0"/>
              </a:rPr>
              <a:t>22 </a:t>
            </a:r>
            <a:r>
              <a:rPr lang="en-US" sz="2400" dirty="0">
                <a:solidFill>
                  <a:schemeClr val="bg1"/>
                </a:solidFill>
                <a:latin typeface="Comic Sans MS" charset="0"/>
                <a:ea typeface="Arial" charset="0"/>
              </a:rPr>
              <a:t>Abstain from every form of evil. </a:t>
            </a:r>
            <a:endParaRPr lang="en-GB" sz="2400" dirty="0">
              <a:solidFill>
                <a:schemeClr val="bg1"/>
              </a:solidFill>
              <a:effectLst/>
              <a:latin typeface="Times New Roman" charset="0"/>
              <a:ea typeface="Arial" charset="0"/>
            </a:endParaRPr>
          </a:p>
        </p:txBody>
      </p:sp>
    </p:spTree>
    <p:extLst>
      <p:ext uri="{BB962C8B-B14F-4D97-AF65-F5344CB8AC3E}">
        <p14:creationId xmlns:p14="http://schemas.microsoft.com/office/powerpoint/2010/main" val="1533703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75" y="-32298"/>
            <a:ext cx="9122955" cy="3970318"/>
          </a:xfrm>
          <a:prstGeom prst="rect">
            <a:avLst/>
          </a:prstGeom>
          <a:noFill/>
          <a:ln w="15875">
            <a:noFill/>
          </a:ln>
        </p:spPr>
        <p:txBody>
          <a:bodyPr wrap="square" rtlCol="0">
            <a:spAutoFit/>
          </a:bodyPr>
          <a:lstStyle/>
          <a:p>
            <a:pPr marL="400050" indent="-395288">
              <a:buFont typeface="+mj-lt"/>
              <a:buAutoNum type="arabicPeriod"/>
            </a:pPr>
            <a:r>
              <a:rPr lang="en-US" sz="2200" dirty="0" smtClean="0">
                <a:solidFill>
                  <a:srgbClr val="FFFF00"/>
                </a:solidFill>
                <a:latin typeface="Times New Roman" charset="0"/>
                <a:ea typeface="Times New Roman" charset="0"/>
                <a:cs typeface="Times New Roman" charset="0"/>
              </a:rPr>
              <a:t>Prophecy is a gift we should “eagerly desire”</a:t>
            </a:r>
          </a:p>
          <a:p>
            <a:pPr marL="400050" indent="-395288">
              <a:buFont typeface="+mj-lt"/>
              <a:buAutoNum type="arabicPeriod"/>
            </a:pPr>
            <a:r>
              <a:rPr lang="en-AU" sz="2200" dirty="0" smtClean="0">
                <a:solidFill>
                  <a:srgbClr val="FFFF00"/>
                </a:solidFill>
                <a:latin typeface="Times New Roman" charset="0"/>
                <a:ea typeface="Times New Roman" charset="0"/>
                <a:cs typeface="Times New Roman" charset="0"/>
              </a:rPr>
              <a:t>For the benefit of others </a:t>
            </a:r>
            <a:r>
              <a:rPr lang="en-AU" dirty="0" smtClean="0">
                <a:solidFill>
                  <a:schemeClr val="bg1"/>
                </a:solidFill>
                <a:latin typeface="Times New Roman" charset="0"/>
                <a:ea typeface="Times New Roman" charset="0"/>
                <a:cs typeface="Times New Roman" charset="0"/>
              </a:rPr>
              <a:t>Upbuilding; Encouragement </a:t>
            </a:r>
            <a:r>
              <a:rPr lang="en-AU" dirty="0">
                <a:solidFill>
                  <a:schemeClr val="bg1"/>
                </a:solidFill>
                <a:latin typeface="Times New Roman" charset="0"/>
                <a:ea typeface="Times New Roman" charset="0"/>
                <a:cs typeface="Times New Roman" charset="0"/>
              </a:rPr>
              <a:t>[urging on</a:t>
            </a:r>
            <a:r>
              <a:rPr lang="en-AU" dirty="0" smtClean="0">
                <a:solidFill>
                  <a:schemeClr val="bg1"/>
                </a:solidFill>
                <a:latin typeface="Times New Roman" charset="0"/>
                <a:ea typeface="Times New Roman" charset="0"/>
                <a:cs typeface="Times New Roman" charset="0"/>
              </a:rPr>
              <a:t>]; Consolation</a:t>
            </a:r>
          </a:p>
          <a:p>
            <a:pPr marL="400050" indent="-395288">
              <a:buAutoNum type="arabicPeriod"/>
            </a:pPr>
            <a:r>
              <a:rPr lang="en-AU" sz="2200" u="sng" dirty="0" smtClean="0">
                <a:solidFill>
                  <a:srgbClr val="FFFF00"/>
                </a:solidFill>
                <a:latin typeface="Times New Roman" charset="0"/>
                <a:ea typeface="Times New Roman" charset="0"/>
                <a:cs typeface="Times New Roman" charset="0"/>
              </a:rPr>
              <a:t>True</a:t>
            </a:r>
            <a:r>
              <a:rPr lang="en-AU" sz="2200" dirty="0" smtClean="0">
                <a:solidFill>
                  <a:srgbClr val="FFFF00"/>
                </a:solidFill>
                <a:latin typeface="Times New Roman" charset="0"/>
                <a:ea typeface="Times New Roman" charset="0"/>
                <a:cs typeface="Times New Roman" charset="0"/>
              </a:rPr>
              <a:t> prophecy, is God speaking through His prophets</a:t>
            </a:r>
          </a:p>
          <a:p>
            <a:pPr marL="400050" indent="-395288">
              <a:buAutoNum type="arabicPeriod"/>
            </a:pPr>
            <a:r>
              <a:rPr lang="en-AU" sz="2200" dirty="0" smtClean="0">
                <a:solidFill>
                  <a:srgbClr val="FFFF00"/>
                </a:solidFill>
                <a:latin typeface="Times New Roman" charset="0"/>
                <a:ea typeface="Times New Roman" charset="0"/>
                <a:cs typeface="Times New Roman" charset="0"/>
              </a:rPr>
              <a:t>A sign for Believers: </a:t>
            </a:r>
            <a:r>
              <a:rPr lang="en-AU" dirty="0" smtClean="0">
                <a:solidFill>
                  <a:schemeClr val="bg1"/>
                </a:solidFill>
                <a:latin typeface="Times New Roman" charset="0"/>
                <a:ea typeface="Times New Roman" charset="0"/>
                <a:cs typeface="Times New Roman" charset="0"/>
              </a:rPr>
              <a:t>Unbelievers turning to God – a great encouragement</a:t>
            </a:r>
          </a:p>
          <a:p>
            <a:pPr marL="461962" indent="-457200">
              <a:buFont typeface="+mj-lt"/>
              <a:buAutoNum type="arabicPeriod"/>
            </a:pPr>
            <a:r>
              <a:rPr lang="en-AU" sz="2200" dirty="0" smtClean="0">
                <a:solidFill>
                  <a:srgbClr val="FFFF00"/>
                </a:solidFill>
                <a:latin typeface="Times New Roman" charset="0"/>
                <a:ea typeface="Times New Roman" charset="0"/>
                <a:cs typeface="Times New Roman" charset="0"/>
              </a:rPr>
              <a:t>Prophecy is more than “preaching”</a:t>
            </a:r>
          </a:p>
          <a:p>
            <a:pPr marL="449263" lvl="2" indent="-225425">
              <a:buFont typeface="Arial" charset="0"/>
              <a:buChar char="•"/>
            </a:pPr>
            <a:r>
              <a:rPr lang="en-AU" dirty="0" smtClean="0">
                <a:solidFill>
                  <a:schemeClr val="bg1"/>
                </a:solidFill>
                <a:latin typeface="Times New Roman" charset="0"/>
                <a:ea typeface="Times New Roman" charset="0"/>
                <a:cs typeface="Times New Roman" charset="0"/>
              </a:rPr>
              <a:t>Sometimes a revelation of His particular call to a specific ministry</a:t>
            </a:r>
          </a:p>
          <a:p>
            <a:pPr marL="449263" lvl="2" indent="-225425">
              <a:buFont typeface="Arial" charset="0"/>
              <a:buChar char="•"/>
            </a:pPr>
            <a:r>
              <a:rPr lang="en-AU" dirty="0" smtClean="0">
                <a:solidFill>
                  <a:schemeClr val="bg1"/>
                </a:solidFill>
                <a:latin typeface="Times New Roman" charset="0"/>
                <a:ea typeface="Times New Roman" charset="0"/>
                <a:cs typeface="Times New Roman" charset="0"/>
              </a:rPr>
              <a:t>When God wills, it can give us insight into the future</a:t>
            </a:r>
          </a:p>
          <a:p>
            <a:pPr marL="223838" lvl="1" indent="-457200">
              <a:buFont typeface="+mj-lt"/>
              <a:buAutoNum type="arabicPeriod" startAt="6"/>
            </a:pPr>
            <a:r>
              <a:rPr lang="en-AU" sz="2200" dirty="0" smtClean="0">
                <a:solidFill>
                  <a:srgbClr val="FFFF00"/>
                </a:solidFill>
                <a:latin typeface="Times New Roman" charset="0"/>
                <a:ea typeface="Times New Roman" charset="0"/>
                <a:cs typeface="Times New Roman" charset="0"/>
              </a:rPr>
              <a:t>Prophecy </a:t>
            </a:r>
            <a:r>
              <a:rPr lang="mr-IN" sz="2200" dirty="0" smtClean="0">
                <a:solidFill>
                  <a:srgbClr val="FFFF00"/>
                </a:solidFill>
                <a:latin typeface="Times New Roman" charset="0"/>
                <a:ea typeface="Times New Roman" charset="0"/>
                <a:cs typeface="Times New Roman" charset="0"/>
              </a:rPr>
              <a:t>–</a:t>
            </a:r>
            <a:r>
              <a:rPr lang="en-AU" sz="2200" dirty="0" smtClean="0">
                <a:solidFill>
                  <a:srgbClr val="FFFF00"/>
                </a:solidFill>
                <a:latin typeface="Times New Roman" charset="0"/>
                <a:ea typeface="Times New Roman" charset="0"/>
                <a:cs typeface="Times New Roman" charset="0"/>
              </a:rPr>
              <a:t> an encouragement to the Spiritual person </a:t>
            </a:r>
            <a:r>
              <a:rPr lang="mr-IN" sz="2200" dirty="0" smtClean="0">
                <a:solidFill>
                  <a:srgbClr val="FFFF00"/>
                </a:solidFill>
                <a:latin typeface="Times New Roman" charset="0"/>
                <a:ea typeface="Times New Roman" charset="0"/>
                <a:cs typeface="Times New Roman" charset="0"/>
              </a:rPr>
              <a:t>–</a:t>
            </a:r>
            <a:r>
              <a:rPr lang="en-AU" sz="2200" dirty="0" smtClean="0">
                <a:solidFill>
                  <a:srgbClr val="FFFF00"/>
                </a:solidFill>
                <a:latin typeface="Times New Roman" charset="0"/>
                <a:ea typeface="Times New Roman" charset="0"/>
                <a:cs typeface="Times New Roman" charset="0"/>
              </a:rPr>
              <a:t> not the fleshly</a:t>
            </a:r>
          </a:p>
          <a:p>
            <a:pPr marL="681038" lvl="2" indent="-457200">
              <a:buFont typeface="Arial" charset="0"/>
              <a:buChar char="•"/>
            </a:pPr>
            <a:r>
              <a:rPr lang="en-AU" dirty="0" smtClean="0">
                <a:solidFill>
                  <a:schemeClr val="bg1"/>
                </a:solidFill>
                <a:latin typeface="Times New Roman" charset="0"/>
                <a:ea typeface="Times New Roman" charset="0"/>
                <a:cs typeface="Times New Roman" charset="0"/>
              </a:rPr>
              <a:t>Godly prophecy won’t always tell us stuff that appeals to the flesh</a:t>
            </a:r>
          </a:p>
          <a:p>
            <a:pPr marL="223838" lvl="1" indent="-457200">
              <a:buFont typeface="+mj-lt"/>
              <a:buAutoNum type="arabicPeriod" startAt="6"/>
            </a:pPr>
            <a:r>
              <a:rPr lang="en-AU" sz="2200" dirty="0" smtClean="0">
                <a:solidFill>
                  <a:srgbClr val="FFFF00"/>
                </a:solidFill>
                <a:latin typeface="Times New Roman" charset="0"/>
                <a:ea typeface="Times New Roman" charset="0"/>
                <a:cs typeface="Times New Roman" charset="0"/>
              </a:rPr>
              <a:t>The gift of Prophecy is not to be taken lightly</a:t>
            </a:r>
          </a:p>
          <a:p>
            <a:pPr marL="223838" lvl="1" indent="-457200">
              <a:buFont typeface="+mj-lt"/>
              <a:buAutoNum type="arabicPeriod" startAt="6"/>
            </a:pPr>
            <a:r>
              <a:rPr lang="en-AU" sz="2200" dirty="0" smtClean="0">
                <a:solidFill>
                  <a:srgbClr val="FFFF00"/>
                </a:solidFill>
                <a:latin typeface="Times New Roman" charset="0"/>
                <a:ea typeface="Times New Roman" charset="0"/>
                <a:cs typeface="Times New Roman" charset="0"/>
              </a:rPr>
              <a:t>Only to be shared if you are certain it is from God</a:t>
            </a:r>
          </a:p>
          <a:p>
            <a:pPr marL="223838" lvl="1" indent="-457200">
              <a:buFont typeface="+mj-lt"/>
              <a:buAutoNum type="arabicPeriod" startAt="6"/>
            </a:pPr>
            <a:r>
              <a:rPr lang="en-AU" sz="2200" dirty="0" smtClean="0">
                <a:solidFill>
                  <a:srgbClr val="FFFF00"/>
                </a:solidFill>
                <a:latin typeface="Times New Roman" charset="0"/>
                <a:ea typeface="Times New Roman" charset="0"/>
                <a:cs typeface="Times New Roman" charset="0"/>
              </a:rPr>
              <a:t>Guarding against false prophecy - test everything;  weigh up what is said </a:t>
            </a:r>
          </a:p>
        </p:txBody>
      </p:sp>
      <p:sp>
        <p:nvSpPr>
          <p:cNvPr id="2" name="Rectangle 1"/>
          <p:cNvSpPr/>
          <p:nvPr/>
        </p:nvSpPr>
        <p:spPr>
          <a:xfrm>
            <a:off x="4283968" y="1345332"/>
            <a:ext cx="3568926" cy="369332"/>
          </a:xfrm>
          <a:prstGeom prst="rect">
            <a:avLst/>
          </a:prstGeom>
        </p:spPr>
        <p:txBody>
          <a:bodyPr wrap="none">
            <a:spAutoFit/>
          </a:bodyPr>
          <a:lstStyle/>
          <a:p>
            <a:pPr marL="449263" lvl="2" indent="-225425">
              <a:buFont typeface="Arial" charset="0"/>
              <a:buChar char="•"/>
            </a:pPr>
            <a:r>
              <a:rPr lang="en-AU" dirty="0">
                <a:solidFill>
                  <a:schemeClr val="bg1"/>
                </a:solidFill>
                <a:latin typeface="Times New Roman" charset="0"/>
                <a:ea typeface="Times New Roman" charset="0"/>
                <a:cs typeface="Times New Roman" charset="0"/>
              </a:rPr>
              <a:t>Often combined with preaching</a:t>
            </a:r>
          </a:p>
        </p:txBody>
      </p:sp>
      <p:sp>
        <p:nvSpPr>
          <p:cNvPr id="5" name="TextBox 4"/>
          <p:cNvSpPr txBox="1"/>
          <p:nvPr/>
        </p:nvSpPr>
        <p:spPr>
          <a:xfrm>
            <a:off x="395536" y="3865612"/>
            <a:ext cx="7704856" cy="923330"/>
          </a:xfrm>
          <a:prstGeom prst="rect">
            <a:avLst/>
          </a:prstGeom>
          <a:noFill/>
        </p:spPr>
        <p:txBody>
          <a:bodyPr wrap="square" rtlCol="0">
            <a:spAutoFit/>
          </a:bodyPr>
          <a:lstStyle/>
          <a:p>
            <a:pPr marL="285750" indent="-285750">
              <a:buFont typeface="Arial" charset="0"/>
              <a:buChar char="•"/>
            </a:pPr>
            <a:r>
              <a:rPr lang="en-AU" dirty="0" smtClean="0">
                <a:solidFill>
                  <a:schemeClr val="bg1"/>
                </a:solidFill>
                <a:latin typeface="Times New Roman" charset="0"/>
                <a:ea typeface="Times New Roman" charset="0"/>
                <a:cs typeface="Times New Roman" charset="0"/>
              </a:rPr>
              <a:t>Godly prophecy never contradicts Scripture</a:t>
            </a:r>
          </a:p>
          <a:p>
            <a:pPr marL="285750" indent="-285750">
              <a:buFont typeface="Arial" charset="0"/>
              <a:buChar char="•"/>
            </a:pPr>
            <a:r>
              <a:rPr lang="en-AU" dirty="0" smtClean="0">
                <a:solidFill>
                  <a:schemeClr val="bg1"/>
                </a:solidFill>
                <a:latin typeface="Times New Roman" charset="0"/>
                <a:ea typeface="Times New Roman" charset="0"/>
                <a:cs typeface="Times New Roman" charset="0"/>
              </a:rPr>
              <a:t>Prophecies from God will be consistent</a:t>
            </a:r>
          </a:p>
          <a:p>
            <a:pPr marL="285750" indent="-285750">
              <a:buFont typeface="Arial" charset="0"/>
              <a:buChar char="•"/>
            </a:pPr>
            <a:r>
              <a:rPr lang="en-AU" dirty="0" smtClean="0">
                <a:solidFill>
                  <a:schemeClr val="bg1"/>
                </a:solidFill>
                <a:latin typeface="Times New Roman" charset="0"/>
                <a:ea typeface="Times New Roman" charset="0"/>
                <a:cs typeface="Times New Roman" charset="0"/>
              </a:rPr>
              <a:t>A prophet is tested by the content of his character (fruit of the Spirit)</a:t>
            </a:r>
          </a:p>
        </p:txBody>
      </p:sp>
    </p:spTree>
    <p:extLst>
      <p:ext uri="{BB962C8B-B14F-4D97-AF65-F5344CB8AC3E}">
        <p14:creationId xmlns:p14="http://schemas.microsoft.com/office/powerpoint/2010/main" val="21465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26"/>
            <a:ext cx="8856984" cy="5847755"/>
          </a:xfrm>
          <a:prstGeom prst="rect">
            <a:avLst/>
          </a:prstGeom>
          <a:ln w="15875">
            <a:noFill/>
          </a:ln>
        </p:spPr>
        <p:txBody>
          <a:bodyPr wrap="square">
            <a:spAutoFit/>
          </a:bodyPr>
          <a:lstStyle/>
          <a:p>
            <a:pPr>
              <a:spcAft>
                <a:spcPts val="0"/>
              </a:spcAft>
            </a:pPr>
            <a:r>
              <a:rPr lang="en-AU" sz="2100" dirty="0">
                <a:solidFill>
                  <a:srgbClr val="FFFF00"/>
                </a:solidFill>
                <a:latin typeface="Comic Sans MS" charset="0"/>
                <a:ea typeface="Arial" charset="0"/>
              </a:rPr>
              <a:t>Matthew 7:</a:t>
            </a:r>
            <a:r>
              <a:rPr lang="en-AU" sz="2100" b="1" baseline="30000" dirty="0">
                <a:solidFill>
                  <a:srgbClr val="FFFF00"/>
                </a:solidFill>
                <a:latin typeface="Comic Sans MS" charset="0"/>
                <a:ea typeface="Arial" charset="0"/>
                <a:cs typeface="Arial" charset="0"/>
              </a:rPr>
              <a:t>15</a:t>
            </a:r>
            <a:r>
              <a:rPr lang="en-AU" sz="2100" b="1" baseline="30000" dirty="0">
                <a:solidFill>
                  <a:schemeClr val="bg1"/>
                </a:solidFill>
                <a:latin typeface="Comic Sans MS" charset="0"/>
                <a:ea typeface="Arial" charset="0"/>
                <a:cs typeface="Arial" charset="0"/>
              </a:rPr>
              <a:t> </a:t>
            </a:r>
            <a:r>
              <a:rPr lang="en-AU" sz="2200" dirty="0">
                <a:solidFill>
                  <a:schemeClr val="bg1"/>
                </a:solidFill>
                <a:latin typeface="Comic Sans MS" charset="0"/>
                <a:ea typeface="Arial" charset="0"/>
              </a:rPr>
              <a:t>“Beware of false prophets, who come to you in sheep’s clothing but inwardly are ravenous wolves.  </a:t>
            </a:r>
            <a:r>
              <a:rPr lang="en-AU" sz="2200" b="1" baseline="30000" dirty="0">
                <a:solidFill>
                  <a:schemeClr val="bg1"/>
                </a:solidFill>
                <a:latin typeface="Comic Sans MS" charset="0"/>
                <a:ea typeface="Arial" charset="0"/>
                <a:cs typeface="Arial" charset="0"/>
              </a:rPr>
              <a:t>16 </a:t>
            </a:r>
            <a:r>
              <a:rPr lang="en-AU" sz="2200" dirty="0">
                <a:solidFill>
                  <a:schemeClr val="bg1"/>
                </a:solidFill>
                <a:latin typeface="Comic Sans MS" charset="0"/>
                <a:ea typeface="Arial" charset="0"/>
              </a:rPr>
              <a:t>You will recognise them by their fruits.  Are grapes gathered from thornbushes, or figs from thistles?  </a:t>
            </a:r>
            <a:r>
              <a:rPr lang="en-AU" sz="2200" b="1" baseline="30000" dirty="0">
                <a:solidFill>
                  <a:schemeClr val="bg1"/>
                </a:solidFill>
                <a:latin typeface="Comic Sans MS" charset="0"/>
                <a:ea typeface="Arial" charset="0"/>
                <a:cs typeface="Arial" charset="0"/>
              </a:rPr>
              <a:t>17 </a:t>
            </a:r>
            <a:r>
              <a:rPr lang="en-AU" sz="2200" dirty="0">
                <a:solidFill>
                  <a:schemeClr val="bg1"/>
                </a:solidFill>
                <a:latin typeface="Comic Sans MS" charset="0"/>
                <a:ea typeface="Arial" charset="0"/>
              </a:rPr>
              <a:t>So, every healthy tree bears good fruit, but the diseased tree bears bad fruit.  </a:t>
            </a:r>
            <a:r>
              <a:rPr lang="en-AU" sz="2200" b="1" baseline="30000" dirty="0">
                <a:solidFill>
                  <a:schemeClr val="bg1"/>
                </a:solidFill>
                <a:latin typeface="Comic Sans MS" charset="0"/>
                <a:ea typeface="Arial" charset="0"/>
                <a:cs typeface="Arial" charset="0"/>
              </a:rPr>
              <a:t>18 </a:t>
            </a:r>
            <a:r>
              <a:rPr lang="en-AU" sz="2200" dirty="0">
                <a:solidFill>
                  <a:schemeClr val="bg1"/>
                </a:solidFill>
                <a:latin typeface="Comic Sans MS" charset="0"/>
                <a:ea typeface="Arial" charset="0"/>
              </a:rPr>
              <a:t>A healthy tree cannot bear bad fruit, nor can a diseased tree bear good fruit.  </a:t>
            </a:r>
            <a:r>
              <a:rPr lang="en-AU" sz="2200" b="1" baseline="30000" dirty="0">
                <a:solidFill>
                  <a:schemeClr val="bg1"/>
                </a:solidFill>
                <a:latin typeface="Comic Sans MS" charset="0"/>
                <a:ea typeface="Arial" charset="0"/>
                <a:cs typeface="Arial" charset="0"/>
              </a:rPr>
              <a:t>19 </a:t>
            </a:r>
            <a:r>
              <a:rPr lang="en-AU" sz="2200" dirty="0">
                <a:solidFill>
                  <a:schemeClr val="bg1"/>
                </a:solidFill>
                <a:latin typeface="Comic Sans MS" charset="0"/>
                <a:ea typeface="Arial" charset="0"/>
              </a:rPr>
              <a:t>Every tree that does not bear good fruit is cut down and thrown into the fire.  </a:t>
            </a:r>
            <a:r>
              <a:rPr lang="en-AU" sz="2200" b="1" baseline="30000" dirty="0">
                <a:solidFill>
                  <a:schemeClr val="bg1"/>
                </a:solidFill>
                <a:latin typeface="Comic Sans MS" charset="0"/>
                <a:ea typeface="Arial" charset="0"/>
                <a:cs typeface="Arial" charset="0"/>
              </a:rPr>
              <a:t>20 </a:t>
            </a:r>
            <a:r>
              <a:rPr lang="en-AU" sz="2200" dirty="0">
                <a:solidFill>
                  <a:schemeClr val="bg1"/>
                </a:solidFill>
                <a:latin typeface="Comic Sans MS" charset="0"/>
                <a:ea typeface="Arial" charset="0"/>
              </a:rPr>
              <a:t>Thus you will recognise them by their fruits. </a:t>
            </a:r>
            <a:endParaRPr lang="en-GB" sz="1200" dirty="0">
              <a:solidFill>
                <a:schemeClr val="bg1"/>
              </a:solidFill>
              <a:latin typeface="Times New Roman" charset="0"/>
              <a:ea typeface="Arial" charset="0"/>
            </a:endParaRPr>
          </a:p>
          <a:p>
            <a:pPr indent="152400">
              <a:spcAft>
                <a:spcPts val="0"/>
              </a:spcAft>
            </a:pPr>
            <a:r>
              <a:rPr lang="en-AU" sz="1200" b="1" baseline="30000" dirty="0">
                <a:solidFill>
                  <a:schemeClr val="bg1"/>
                </a:solidFill>
                <a:latin typeface="Comic Sans MS" charset="0"/>
                <a:ea typeface="Arial" charset="0"/>
                <a:cs typeface="Arial" charset="0"/>
              </a:rPr>
              <a:t> </a:t>
            </a:r>
            <a:endParaRPr lang="en-GB" sz="1200" dirty="0">
              <a:solidFill>
                <a:schemeClr val="bg1"/>
              </a:solidFill>
              <a:latin typeface="Times New Roman" charset="0"/>
              <a:ea typeface="Arial" charset="0"/>
            </a:endParaRPr>
          </a:p>
          <a:p>
            <a:r>
              <a:rPr lang="en-AU" sz="2200" b="1" baseline="30000" dirty="0">
                <a:solidFill>
                  <a:schemeClr val="bg1"/>
                </a:solidFill>
                <a:latin typeface="Comic Sans MS" charset="0"/>
                <a:ea typeface="Arial" charset="0"/>
                <a:cs typeface="Arial" charset="0"/>
              </a:rPr>
              <a:t>21 </a:t>
            </a:r>
            <a:r>
              <a:rPr lang="en-AU" sz="2200" dirty="0">
                <a:solidFill>
                  <a:schemeClr val="bg1"/>
                </a:solidFill>
                <a:latin typeface="Comic Sans MS" charset="0"/>
                <a:ea typeface="Arial" charset="0"/>
                <a:cs typeface="Times New Roman" charset="0"/>
              </a:rPr>
              <a:t>“Not everyone who says to me, ‘Lord, Lord,’ will enter the kingdom of heaven, but the one who does the will of my Father who is in heaven.  </a:t>
            </a:r>
            <a:r>
              <a:rPr lang="en-AU" sz="2200" b="1" baseline="30000" dirty="0">
                <a:solidFill>
                  <a:schemeClr val="bg1"/>
                </a:solidFill>
                <a:latin typeface="Comic Sans MS" charset="0"/>
                <a:ea typeface="Arial" charset="0"/>
                <a:cs typeface="Arial" charset="0"/>
              </a:rPr>
              <a:t>22 </a:t>
            </a:r>
            <a:r>
              <a:rPr lang="en-AU" sz="2200" dirty="0">
                <a:solidFill>
                  <a:schemeClr val="bg1"/>
                </a:solidFill>
                <a:latin typeface="Comic Sans MS" charset="0"/>
                <a:ea typeface="Arial" charset="0"/>
                <a:cs typeface="Times New Roman" charset="0"/>
              </a:rPr>
              <a:t>On that day many will say to me, ‘Lord, Lord, did we not prophesy in your name, and cast out demons in your name, and do many mighty works in your name?’  </a:t>
            </a:r>
            <a:r>
              <a:rPr lang="en-AU" sz="2200" b="1" baseline="30000" dirty="0">
                <a:solidFill>
                  <a:schemeClr val="bg1"/>
                </a:solidFill>
                <a:latin typeface="Comic Sans MS" charset="0"/>
                <a:ea typeface="Arial" charset="0"/>
                <a:cs typeface="Arial" charset="0"/>
              </a:rPr>
              <a:t>23 </a:t>
            </a:r>
            <a:r>
              <a:rPr lang="en-AU" sz="2200" dirty="0">
                <a:solidFill>
                  <a:schemeClr val="bg1"/>
                </a:solidFill>
                <a:latin typeface="Comic Sans MS" charset="0"/>
                <a:ea typeface="Arial" charset="0"/>
                <a:cs typeface="Times New Roman" charset="0"/>
              </a:rPr>
              <a:t>And then will I declare to them, ‘I never knew you;  depart from me, you workers of lawlessness</a:t>
            </a:r>
            <a:r>
              <a:rPr lang="en-AU" sz="2200" dirty="0" smtClean="0">
                <a:solidFill>
                  <a:schemeClr val="bg1"/>
                </a:solidFill>
                <a:latin typeface="Comic Sans MS" charset="0"/>
                <a:ea typeface="Arial" charset="0"/>
                <a:cs typeface="Times New Roman" charset="0"/>
              </a:rPr>
              <a:t>.’</a:t>
            </a:r>
            <a:endParaRPr lang="en-GB" sz="2200" dirty="0">
              <a:solidFill>
                <a:schemeClr val="bg1"/>
              </a:solidFill>
              <a:effectLst/>
              <a:latin typeface="Times New Roman" charset="0"/>
              <a:ea typeface="Arial" charset="0"/>
            </a:endParaRPr>
          </a:p>
        </p:txBody>
      </p:sp>
    </p:spTree>
    <p:extLst>
      <p:ext uri="{BB962C8B-B14F-4D97-AF65-F5344CB8AC3E}">
        <p14:creationId xmlns:p14="http://schemas.microsoft.com/office/powerpoint/2010/main" val="388220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75" y="-32298"/>
            <a:ext cx="9122955" cy="3970318"/>
          </a:xfrm>
          <a:prstGeom prst="rect">
            <a:avLst/>
          </a:prstGeom>
          <a:noFill/>
          <a:ln w="15875">
            <a:noFill/>
          </a:ln>
        </p:spPr>
        <p:txBody>
          <a:bodyPr wrap="square" rtlCol="0">
            <a:spAutoFit/>
          </a:bodyPr>
          <a:lstStyle/>
          <a:p>
            <a:pPr marL="400050" indent="-395288">
              <a:buFont typeface="+mj-lt"/>
              <a:buAutoNum type="arabicPeriod"/>
            </a:pPr>
            <a:r>
              <a:rPr lang="en-US" sz="2200" dirty="0" smtClean="0">
                <a:solidFill>
                  <a:srgbClr val="FFFF00"/>
                </a:solidFill>
                <a:latin typeface="Times New Roman" charset="0"/>
                <a:ea typeface="Times New Roman" charset="0"/>
                <a:cs typeface="Times New Roman" charset="0"/>
              </a:rPr>
              <a:t>Prophecy is a gift we should “eagerly desire”</a:t>
            </a:r>
          </a:p>
          <a:p>
            <a:pPr marL="400050" indent="-395288">
              <a:buFont typeface="+mj-lt"/>
              <a:buAutoNum type="arabicPeriod"/>
            </a:pPr>
            <a:r>
              <a:rPr lang="en-AU" sz="2200" dirty="0" smtClean="0">
                <a:solidFill>
                  <a:srgbClr val="FFFF00"/>
                </a:solidFill>
                <a:latin typeface="Times New Roman" charset="0"/>
                <a:ea typeface="Times New Roman" charset="0"/>
                <a:cs typeface="Times New Roman" charset="0"/>
              </a:rPr>
              <a:t>For the benefit of others </a:t>
            </a:r>
            <a:r>
              <a:rPr lang="en-AU" dirty="0" smtClean="0">
                <a:solidFill>
                  <a:schemeClr val="bg1"/>
                </a:solidFill>
                <a:latin typeface="Times New Roman" charset="0"/>
                <a:ea typeface="Times New Roman" charset="0"/>
                <a:cs typeface="Times New Roman" charset="0"/>
              </a:rPr>
              <a:t>Upbuilding; Encouragement </a:t>
            </a:r>
            <a:r>
              <a:rPr lang="en-AU" dirty="0">
                <a:solidFill>
                  <a:schemeClr val="bg1"/>
                </a:solidFill>
                <a:latin typeface="Times New Roman" charset="0"/>
                <a:ea typeface="Times New Roman" charset="0"/>
                <a:cs typeface="Times New Roman" charset="0"/>
              </a:rPr>
              <a:t>[urging on</a:t>
            </a:r>
            <a:r>
              <a:rPr lang="en-AU" dirty="0" smtClean="0">
                <a:solidFill>
                  <a:schemeClr val="bg1"/>
                </a:solidFill>
                <a:latin typeface="Times New Roman" charset="0"/>
                <a:ea typeface="Times New Roman" charset="0"/>
                <a:cs typeface="Times New Roman" charset="0"/>
              </a:rPr>
              <a:t>]; Consolation</a:t>
            </a:r>
          </a:p>
          <a:p>
            <a:pPr marL="400050" indent="-395288">
              <a:buAutoNum type="arabicPeriod"/>
            </a:pPr>
            <a:r>
              <a:rPr lang="en-AU" sz="2200" u="sng" dirty="0" smtClean="0">
                <a:solidFill>
                  <a:srgbClr val="FFFF00"/>
                </a:solidFill>
                <a:latin typeface="Times New Roman" charset="0"/>
                <a:ea typeface="Times New Roman" charset="0"/>
                <a:cs typeface="Times New Roman" charset="0"/>
              </a:rPr>
              <a:t>True</a:t>
            </a:r>
            <a:r>
              <a:rPr lang="en-AU" sz="2200" dirty="0" smtClean="0">
                <a:solidFill>
                  <a:srgbClr val="FFFF00"/>
                </a:solidFill>
                <a:latin typeface="Times New Roman" charset="0"/>
                <a:ea typeface="Times New Roman" charset="0"/>
                <a:cs typeface="Times New Roman" charset="0"/>
              </a:rPr>
              <a:t> prophecy, is God speaking through His prophets</a:t>
            </a:r>
          </a:p>
          <a:p>
            <a:pPr marL="400050" indent="-395288">
              <a:buAutoNum type="arabicPeriod"/>
            </a:pPr>
            <a:r>
              <a:rPr lang="en-AU" sz="2200" dirty="0" smtClean="0">
                <a:solidFill>
                  <a:srgbClr val="FFFF00"/>
                </a:solidFill>
                <a:latin typeface="Times New Roman" charset="0"/>
                <a:ea typeface="Times New Roman" charset="0"/>
                <a:cs typeface="Times New Roman" charset="0"/>
              </a:rPr>
              <a:t>A sign for Believers: </a:t>
            </a:r>
            <a:r>
              <a:rPr lang="en-AU" dirty="0" smtClean="0">
                <a:solidFill>
                  <a:schemeClr val="bg1"/>
                </a:solidFill>
                <a:latin typeface="Times New Roman" charset="0"/>
                <a:ea typeface="Times New Roman" charset="0"/>
                <a:cs typeface="Times New Roman" charset="0"/>
              </a:rPr>
              <a:t>Unbelievers turning to God – a great encouragement</a:t>
            </a:r>
          </a:p>
          <a:p>
            <a:pPr marL="461962" indent="-457200">
              <a:buFont typeface="+mj-lt"/>
              <a:buAutoNum type="arabicPeriod"/>
            </a:pPr>
            <a:r>
              <a:rPr lang="en-AU" sz="2200" dirty="0" smtClean="0">
                <a:solidFill>
                  <a:srgbClr val="FFFF00"/>
                </a:solidFill>
                <a:latin typeface="Times New Roman" charset="0"/>
                <a:ea typeface="Times New Roman" charset="0"/>
                <a:cs typeface="Times New Roman" charset="0"/>
              </a:rPr>
              <a:t>Prophecy is more than “preaching”</a:t>
            </a:r>
          </a:p>
          <a:p>
            <a:pPr marL="449263" lvl="2" indent="-225425">
              <a:buFont typeface="Arial" charset="0"/>
              <a:buChar char="•"/>
            </a:pPr>
            <a:r>
              <a:rPr lang="en-AU" dirty="0" smtClean="0">
                <a:solidFill>
                  <a:schemeClr val="bg1"/>
                </a:solidFill>
                <a:latin typeface="Times New Roman" charset="0"/>
                <a:ea typeface="Times New Roman" charset="0"/>
                <a:cs typeface="Times New Roman" charset="0"/>
              </a:rPr>
              <a:t>Sometimes a revelation of His particular call to a specific ministry</a:t>
            </a:r>
          </a:p>
          <a:p>
            <a:pPr marL="449263" lvl="2" indent="-225425">
              <a:buFont typeface="Arial" charset="0"/>
              <a:buChar char="•"/>
            </a:pPr>
            <a:r>
              <a:rPr lang="en-AU" dirty="0" smtClean="0">
                <a:solidFill>
                  <a:schemeClr val="bg1"/>
                </a:solidFill>
                <a:latin typeface="Times New Roman" charset="0"/>
                <a:ea typeface="Times New Roman" charset="0"/>
                <a:cs typeface="Times New Roman" charset="0"/>
              </a:rPr>
              <a:t>When God wills, it can give us insight into the future</a:t>
            </a:r>
          </a:p>
          <a:p>
            <a:pPr marL="223838" lvl="1" indent="-457200">
              <a:buFont typeface="+mj-lt"/>
              <a:buAutoNum type="arabicPeriod" startAt="6"/>
            </a:pPr>
            <a:r>
              <a:rPr lang="en-AU" sz="2200" dirty="0" smtClean="0">
                <a:solidFill>
                  <a:srgbClr val="FFFF00"/>
                </a:solidFill>
                <a:latin typeface="Times New Roman" charset="0"/>
                <a:ea typeface="Times New Roman" charset="0"/>
                <a:cs typeface="Times New Roman" charset="0"/>
              </a:rPr>
              <a:t>Prophecy </a:t>
            </a:r>
            <a:r>
              <a:rPr lang="mr-IN" sz="2200" dirty="0" smtClean="0">
                <a:solidFill>
                  <a:srgbClr val="FFFF00"/>
                </a:solidFill>
                <a:latin typeface="Times New Roman" charset="0"/>
                <a:ea typeface="Times New Roman" charset="0"/>
                <a:cs typeface="Times New Roman" charset="0"/>
              </a:rPr>
              <a:t>–</a:t>
            </a:r>
            <a:r>
              <a:rPr lang="en-AU" sz="2200" dirty="0" smtClean="0">
                <a:solidFill>
                  <a:srgbClr val="FFFF00"/>
                </a:solidFill>
                <a:latin typeface="Times New Roman" charset="0"/>
                <a:ea typeface="Times New Roman" charset="0"/>
                <a:cs typeface="Times New Roman" charset="0"/>
              </a:rPr>
              <a:t> an encouragement to the Spiritual person </a:t>
            </a:r>
            <a:r>
              <a:rPr lang="mr-IN" sz="2200" dirty="0" smtClean="0">
                <a:solidFill>
                  <a:srgbClr val="FFFF00"/>
                </a:solidFill>
                <a:latin typeface="Times New Roman" charset="0"/>
                <a:ea typeface="Times New Roman" charset="0"/>
                <a:cs typeface="Times New Roman" charset="0"/>
              </a:rPr>
              <a:t>–</a:t>
            </a:r>
            <a:r>
              <a:rPr lang="en-AU" sz="2200" dirty="0" smtClean="0">
                <a:solidFill>
                  <a:srgbClr val="FFFF00"/>
                </a:solidFill>
                <a:latin typeface="Times New Roman" charset="0"/>
                <a:ea typeface="Times New Roman" charset="0"/>
                <a:cs typeface="Times New Roman" charset="0"/>
              </a:rPr>
              <a:t> not the fleshly</a:t>
            </a:r>
          </a:p>
          <a:p>
            <a:pPr marL="681038" lvl="2" indent="-457200">
              <a:buFont typeface="Arial" charset="0"/>
              <a:buChar char="•"/>
            </a:pPr>
            <a:r>
              <a:rPr lang="en-AU" dirty="0" smtClean="0">
                <a:solidFill>
                  <a:schemeClr val="bg1"/>
                </a:solidFill>
                <a:latin typeface="Times New Roman" charset="0"/>
                <a:ea typeface="Times New Roman" charset="0"/>
                <a:cs typeface="Times New Roman" charset="0"/>
              </a:rPr>
              <a:t>Godly prophecy won’t always tell us stuff that appeals to the flesh</a:t>
            </a:r>
          </a:p>
          <a:p>
            <a:pPr marL="223838" lvl="1" indent="-457200">
              <a:buFont typeface="+mj-lt"/>
              <a:buAutoNum type="arabicPeriod" startAt="6"/>
            </a:pPr>
            <a:r>
              <a:rPr lang="en-AU" sz="2200" dirty="0" smtClean="0">
                <a:solidFill>
                  <a:srgbClr val="FFFF00"/>
                </a:solidFill>
                <a:latin typeface="Times New Roman" charset="0"/>
                <a:ea typeface="Times New Roman" charset="0"/>
                <a:cs typeface="Times New Roman" charset="0"/>
              </a:rPr>
              <a:t>The gift of Prophecy is not to be taken lightly</a:t>
            </a:r>
          </a:p>
          <a:p>
            <a:pPr marL="223838" lvl="1" indent="-457200">
              <a:buFont typeface="+mj-lt"/>
              <a:buAutoNum type="arabicPeriod" startAt="6"/>
            </a:pPr>
            <a:r>
              <a:rPr lang="en-AU" sz="2200" dirty="0" smtClean="0">
                <a:solidFill>
                  <a:srgbClr val="FFFF00"/>
                </a:solidFill>
                <a:latin typeface="Times New Roman" charset="0"/>
                <a:ea typeface="Times New Roman" charset="0"/>
                <a:cs typeface="Times New Roman" charset="0"/>
              </a:rPr>
              <a:t>Only to be shared if you are certain it is from God</a:t>
            </a:r>
          </a:p>
          <a:p>
            <a:pPr marL="223838" lvl="1" indent="-457200">
              <a:buFont typeface="+mj-lt"/>
              <a:buAutoNum type="arabicPeriod" startAt="6"/>
            </a:pPr>
            <a:r>
              <a:rPr lang="en-AU" sz="2200" dirty="0" smtClean="0">
                <a:solidFill>
                  <a:srgbClr val="FFFF00"/>
                </a:solidFill>
                <a:latin typeface="Times New Roman" charset="0"/>
                <a:ea typeface="Times New Roman" charset="0"/>
                <a:cs typeface="Times New Roman" charset="0"/>
              </a:rPr>
              <a:t>Guarding against false prophecy - test everything;  weigh up what is said </a:t>
            </a:r>
          </a:p>
        </p:txBody>
      </p:sp>
      <p:sp>
        <p:nvSpPr>
          <p:cNvPr id="2" name="Rectangle 1"/>
          <p:cNvSpPr/>
          <p:nvPr/>
        </p:nvSpPr>
        <p:spPr>
          <a:xfrm>
            <a:off x="4283968" y="1345332"/>
            <a:ext cx="3568926" cy="369332"/>
          </a:xfrm>
          <a:prstGeom prst="rect">
            <a:avLst/>
          </a:prstGeom>
        </p:spPr>
        <p:txBody>
          <a:bodyPr wrap="none">
            <a:spAutoFit/>
          </a:bodyPr>
          <a:lstStyle/>
          <a:p>
            <a:pPr marL="449263" lvl="2" indent="-225425">
              <a:buFont typeface="Arial" charset="0"/>
              <a:buChar char="•"/>
            </a:pPr>
            <a:r>
              <a:rPr lang="en-AU" dirty="0">
                <a:solidFill>
                  <a:schemeClr val="bg1"/>
                </a:solidFill>
                <a:latin typeface="Times New Roman" charset="0"/>
                <a:ea typeface="Times New Roman" charset="0"/>
                <a:cs typeface="Times New Roman" charset="0"/>
              </a:rPr>
              <a:t>Often combined with preaching</a:t>
            </a:r>
          </a:p>
        </p:txBody>
      </p:sp>
      <p:sp>
        <p:nvSpPr>
          <p:cNvPr id="5" name="TextBox 4"/>
          <p:cNvSpPr txBox="1"/>
          <p:nvPr/>
        </p:nvSpPr>
        <p:spPr>
          <a:xfrm>
            <a:off x="395536" y="3865612"/>
            <a:ext cx="8712544" cy="1200329"/>
          </a:xfrm>
          <a:prstGeom prst="rect">
            <a:avLst/>
          </a:prstGeom>
          <a:noFill/>
        </p:spPr>
        <p:txBody>
          <a:bodyPr wrap="square" rtlCol="0">
            <a:spAutoFit/>
          </a:bodyPr>
          <a:lstStyle/>
          <a:p>
            <a:pPr marL="285750" indent="-285750">
              <a:buFont typeface="Arial" charset="0"/>
              <a:buChar char="•"/>
            </a:pPr>
            <a:r>
              <a:rPr lang="en-AU" dirty="0" smtClean="0">
                <a:solidFill>
                  <a:schemeClr val="bg1"/>
                </a:solidFill>
                <a:latin typeface="Times New Roman" charset="0"/>
                <a:ea typeface="Times New Roman" charset="0"/>
                <a:cs typeface="Times New Roman" charset="0"/>
              </a:rPr>
              <a:t>Godly prophecy never contradicts Scripture</a:t>
            </a:r>
          </a:p>
          <a:p>
            <a:pPr marL="285750" indent="-285750">
              <a:buFont typeface="Arial" charset="0"/>
              <a:buChar char="•"/>
            </a:pPr>
            <a:r>
              <a:rPr lang="en-AU" dirty="0" smtClean="0">
                <a:solidFill>
                  <a:schemeClr val="bg1"/>
                </a:solidFill>
                <a:latin typeface="Times New Roman" charset="0"/>
                <a:ea typeface="Times New Roman" charset="0"/>
                <a:cs typeface="Times New Roman" charset="0"/>
              </a:rPr>
              <a:t>Prophecies from God will be consistent</a:t>
            </a:r>
          </a:p>
          <a:p>
            <a:pPr marL="285750" indent="-285750">
              <a:buFont typeface="Arial" charset="0"/>
              <a:buChar char="•"/>
            </a:pPr>
            <a:r>
              <a:rPr lang="en-AU" dirty="0" smtClean="0">
                <a:solidFill>
                  <a:schemeClr val="bg1"/>
                </a:solidFill>
                <a:latin typeface="Times New Roman" charset="0"/>
                <a:ea typeface="Times New Roman" charset="0"/>
                <a:cs typeface="Times New Roman" charset="0"/>
              </a:rPr>
              <a:t>A prophet is tested by the content of his character (fruit of the Spirit)</a:t>
            </a:r>
          </a:p>
          <a:p>
            <a:pPr marL="285750" indent="-285750">
              <a:buFont typeface="Arial" charset="0"/>
              <a:buChar char="•"/>
            </a:pPr>
            <a:r>
              <a:rPr lang="en-AU" dirty="0" smtClean="0">
                <a:solidFill>
                  <a:schemeClr val="bg1"/>
                </a:solidFill>
                <a:latin typeface="Times New Roman" charset="0"/>
                <a:ea typeface="Times New Roman" charset="0"/>
                <a:cs typeface="Times New Roman" charset="0"/>
              </a:rPr>
              <a:t>Those with the Gift of Discernment can identify false prophets (God reveals falseness) </a:t>
            </a:r>
            <a:endParaRPr lang="en-AU" dirty="0">
              <a:solidFill>
                <a:schemeClr val="bg1"/>
              </a:solidFill>
              <a:latin typeface="Times New Roman" charset="0"/>
              <a:ea typeface="Times New Roman" charset="0"/>
              <a:cs typeface="Times New Roman" charset="0"/>
            </a:endParaRPr>
          </a:p>
        </p:txBody>
      </p:sp>
      <p:sp>
        <p:nvSpPr>
          <p:cNvPr id="6" name="Rectangle 5"/>
          <p:cNvSpPr/>
          <p:nvPr/>
        </p:nvSpPr>
        <p:spPr>
          <a:xfrm>
            <a:off x="395536" y="5017740"/>
            <a:ext cx="8568528" cy="369332"/>
          </a:xfrm>
          <a:prstGeom prst="rect">
            <a:avLst/>
          </a:prstGeom>
          <a:ln w="9525">
            <a:solidFill>
              <a:schemeClr val="bg1"/>
            </a:solidFill>
          </a:ln>
        </p:spPr>
        <p:txBody>
          <a:bodyPr wrap="square">
            <a:spAutoFit/>
          </a:bodyPr>
          <a:lstStyle/>
          <a:p>
            <a:pPr marL="223838" lvl="2"/>
            <a:r>
              <a:rPr lang="en-AU" dirty="0" smtClean="0">
                <a:solidFill>
                  <a:schemeClr val="bg1"/>
                </a:solidFill>
                <a:latin typeface="Times New Roman" charset="0"/>
                <a:ea typeface="Times New Roman" charset="0"/>
                <a:cs typeface="Times New Roman" charset="0"/>
              </a:rPr>
              <a:t>False prophets may be demonic or use the skill of ‘cold reading’ to </a:t>
            </a:r>
            <a:r>
              <a:rPr lang="en-AU" smtClean="0">
                <a:solidFill>
                  <a:schemeClr val="bg1"/>
                </a:solidFill>
                <a:latin typeface="Times New Roman" charset="0"/>
                <a:ea typeface="Times New Roman" charset="0"/>
                <a:cs typeface="Times New Roman" charset="0"/>
              </a:rPr>
              <a:t>pretend they know</a:t>
            </a:r>
            <a:endParaRPr lang="en-AU" dirty="0">
              <a:solidFill>
                <a:schemeClr val="bg1"/>
              </a:solidFill>
              <a:latin typeface="Times New Roman" charset="0"/>
              <a:ea typeface="Times New Roman" charset="0"/>
              <a:cs typeface="Times New Roman" charset="0"/>
            </a:endParaRPr>
          </a:p>
        </p:txBody>
      </p:sp>
      <p:sp>
        <p:nvSpPr>
          <p:cNvPr id="4" name="Rectangle 3"/>
          <p:cNvSpPr/>
          <p:nvPr/>
        </p:nvSpPr>
        <p:spPr>
          <a:xfrm>
            <a:off x="-27868" y="5315650"/>
            <a:ext cx="9135948" cy="430887"/>
          </a:xfrm>
          <a:prstGeom prst="rect">
            <a:avLst/>
          </a:prstGeom>
        </p:spPr>
        <p:txBody>
          <a:bodyPr wrap="square">
            <a:spAutoFit/>
          </a:bodyPr>
          <a:lstStyle/>
          <a:p>
            <a:pPr marL="461962" indent="-457200">
              <a:buFont typeface="+mj-lt"/>
              <a:buAutoNum type="arabicPeriod" startAt="10"/>
            </a:pPr>
            <a:r>
              <a:rPr lang="en-US" sz="2200" dirty="0" smtClean="0">
                <a:solidFill>
                  <a:srgbClr val="FFFF00"/>
                </a:solidFill>
                <a:latin typeface="Times New Roman" charset="0"/>
                <a:ea typeface="Times New Roman" charset="0"/>
                <a:cs typeface="Times New Roman" charset="0"/>
              </a:rPr>
              <a:t>Satan perverts God’s good gift of prophecy.  Don’t be scared of the true gift</a:t>
            </a:r>
            <a:endParaRPr lang="en-US" sz="2200" dirty="0">
              <a:solidFill>
                <a:srgbClr val="FFFF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332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447645"/>
          </a:xfrm>
          <a:prstGeom prst="rect">
            <a:avLst/>
          </a:prstGeom>
          <a:noFill/>
          <a:ln w="9525">
            <a:noFill/>
            <a:miter lim="800000"/>
            <a:headEnd/>
            <a:tailEnd/>
          </a:ln>
        </p:spPr>
        <p:txBody>
          <a:bodyPr wrap="square">
            <a:prstTxWarp prst="textNoShape">
              <a:avLst/>
            </a:prstTxWarp>
            <a:spAutoFit/>
          </a:bodyPr>
          <a:lstStyle/>
          <a:p>
            <a:pPr>
              <a:spcAft>
                <a:spcPts val="0"/>
              </a:spcAft>
            </a:pPr>
            <a:r>
              <a:rPr lang="en-AU" sz="2900" b="1" dirty="0">
                <a:solidFill>
                  <a:schemeClr val="bg1"/>
                </a:solidFill>
                <a:latin typeface="Times New Roman" charset="0"/>
                <a:ea typeface="Arial" charset="0"/>
              </a:rPr>
              <a:t>14 </a:t>
            </a:r>
            <a:r>
              <a:rPr lang="en-AU" sz="2900" dirty="0">
                <a:solidFill>
                  <a:schemeClr val="bg1"/>
                </a:solidFill>
                <a:latin typeface="Times New Roman" charset="0"/>
                <a:ea typeface="Arial" charset="0"/>
              </a:rPr>
              <a:t>Pursue love, and earnestly desire the spiritual gifts, especially that you may prophesy.  </a:t>
            </a:r>
            <a:r>
              <a:rPr lang="en-AU" sz="2900" b="1" baseline="30000" dirty="0">
                <a:solidFill>
                  <a:schemeClr val="bg1"/>
                </a:solidFill>
                <a:latin typeface="Times New Roman" charset="0"/>
                <a:ea typeface="Arial" charset="0"/>
              </a:rPr>
              <a:t>2 </a:t>
            </a:r>
            <a:r>
              <a:rPr lang="en-AU" sz="2900" dirty="0">
                <a:solidFill>
                  <a:schemeClr val="bg1"/>
                </a:solidFill>
                <a:latin typeface="Times New Roman" charset="0"/>
                <a:ea typeface="Arial" charset="0"/>
              </a:rPr>
              <a:t>For one who speaks in a tongue speaks not to men but to God;  for no one understands him, but he utters mysteries in the Spirit.  </a:t>
            </a:r>
            <a:r>
              <a:rPr lang="en-AU" sz="2900" b="1" baseline="30000" dirty="0">
                <a:solidFill>
                  <a:schemeClr val="bg1"/>
                </a:solidFill>
                <a:latin typeface="Times New Roman" charset="0"/>
                <a:ea typeface="Arial" charset="0"/>
              </a:rPr>
              <a:t>3 </a:t>
            </a:r>
            <a:r>
              <a:rPr lang="en-AU" sz="2900" dirty="0">
                <a:solidFill>
                  <a:schemeClr val="bg1"/>
                </a:solidFill>
                <a:latin typeface="Times New Roman" charset="0"/>
                <a:ea typeface="Arial" charset="0"/>
              </a:rPr>
              <a:t>On the other hand, the one who prophesies speaks to people for their </a:t>
            </a:r>
            <a:r>
              <a:rPr lang="en-AU" sz="2900" dirty="0" err="1">
                <a:solidFill>
                  <a:schemeClr val="bg1"/>
                </a:solidFill>
                <a:latin typeface="Times New Roman" charset="0"/>
                <a:ea typeface="Arial" charset="0"/>
              </a:rPr>
              <a:t>upbuilding</a:t>
            </a:r>
            <a:r>
              <a:rPr lang="en-AU" sz="2900" dirty="0">
                <a:solidFill>
                  <a:schemeClr val="bg1"/>
                </a:solidFill>
                <a:latin typeface="Times New Roman" charset="0"/>
                <a:ea typeface="Arial" charset="0"/>
              </a:rPr>
              <a:t> and encouragement and consolation.  </a:t>
            </a:r>
            <a:r>
              <a:rPr lang="en-AU" sz="2900" b="1" baseline="30000" dirty="0">
                <a:solidFill>
                  <a:schemeClr val="bg1"/>
                </a:solidFill>
                <a:latin typeface="Times New Roman" charset="0"/>
                <a:ea typeface="Arial" charset="0"/>
              </a:rPr>
              <a:t>4 </a:t>
            </a:r>
            <a:r>
              <a:rPr lang="en-AU" sz="2900" dirty="0">
                <a:solidFill>
                  <a:schemeClr val="bg1"/>
                </a:solidFill>
                <a:latin typeface="Times New Roman" charset="0"/>
                <a:ea typeface="Arial" charset="0"/>
              </a:rPr>
              <a:t>The one who speaks in a tongue builds up himself, but the one who prophesies builds up the church.  </a:t>
            </a:r>
            <a:r>
              <a:rPr lang="en-AU" sz="2900" b="1" baseline="30000" dirty="0">
                <a:solidFill>
                  <a:schemeClr val="bg1"/>
                </a:solidFill>
                <a:latin typeface="Times New Roman" charset="0"/>
                <a:ea typeface="Arial" charset="0"/>
              </a:rPr>
              <a:t>5 </a:t>
            </a:r>
            <a:r>
              <a:rPr lang="en-AU" sz="2900" dirty="0">
                <a:solidFill>
                  <a:schemeClr val="bg1"/>
                </a:solidFill>
                <a:latin typeface="Times New Roman" charset="0"/>
                <a:ea typeface="Arial" charset="0"/>
              </a:rPr>
              <a:t>Now I want you all to speak in tongues, but even more to prophesy.  The one who prophesies is greater than the one who speaks in tongues, unless someone interprets, so that the church may be built up.</a:t>
            </a:r>
            <a:r>
              <a:rPr lang="en-GB" sz="2900" dirty="0">
                <a:solidFill>
                  <a:schemeClr val="bg1"/>
                </a:solidFill>
              </a:rPr>
              <a:t> </a:t>
            </a:r>
            <a:endParaRPr lang="en-GB" sz="29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909768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4540217"/>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0"/>
              </a:spcAft>
            </a:pPr>
            <a:r>
              <a:rPr lang="en-AU" sz="3100" b="1" baseline="30000" dirty="0">
                <a:solidFill>
                  <a:schemeClr val="bg1"/>
                </a:solidFill>
                <a:latin typeface="Times New Roman" charset="0"/>
                <a:ea typeface="Arial" charset="0"/>
              </a:rPr>
              <a:t>6 </a:t>
            </a:r>
            <a:r>
              <a:rPr lang="en-AU" sz="3100" dirty="0">
                <a:solidFill>
                  <a:schemeClr val="bg1"/>
                </a:solidFill>
                <a:latin typeface="Times New Roman" charset="0"/>
                <a:ea typeface="Arial" charset="0"/>
              </a:rPr>
              <a:t>Now, brothers, if I come to you speaking in tongues, how will I benefit you unless I bring you some revelation or knowledge or prophecy or teaching?  </a:t>
            </a:r>
            <a:endParaRPr lang="en-US" sz="3100" b="1" baseline="30000" dirty="0" smtClean="0">
              <a:solidFill>
                <a:schemeClr val="bg1"/>
              </a:solidFill>
              <a:latin typeface="Times New Roman" charset="0"/>
              <a:ea typeface="Arial" charset="0"/>
            </a:endParaRPr>
          </a:p>
          <a:p>
            <a:pPr indent="152400">
              <a:lnSpc>
                <a:spcPct val="115000"/>
              </a:lnSpc>
              <a:spcAft>
                <a:spcPts val="0"/>
              </a:spcAft>
            </a:pPr>
            <a:endParaRPr lang="en-US" sz="3100" b="1" baseline="30000" dirty="0" smtClean="0">
              <a:solidFill>
                <a:schemeClr val="bg1"/>
              </a:solidFill>
              <a:effectLst/>
              <a:latin typeface="Times New Roman" charset="0"/>
              <a:ea typeface="Arial" charset="0"/>
              <a:cs typeface="Times New Roman" charset="0"/>
            </a:endParaRPr>
          </a:p>
          <a:p>
            <a:pPr indent="152400" algn="ctr">
              <a:lnSpc>
                <a:spcPct val="115000"/>
              </a:lnSpc>
              <a:spcAft>
                <a:spcPts val="0"/>
              </a:spcAft>
            </a:pPr>
            <a:r>
              <a:rPr lang="en-US" sz="4000" b="1" baseline="30000" dirty="0" smtClean="0">
                <a:solidFill>
                  <a:schemeClr val="bg1"/>
                </a:solidFill>
                <a:effectLst/>
                <a:latin typeface="Times New Roman" charset="0"/>
                <a:ea typeface="Arial" charset="0"/>
                <a:cs typeface="Times New Roman" charset="0"/>
              </a:rPr>
              <a:t>.................</a:t>
            </a:r>
          </a:p>
          <a:p>
            <a:pPr indent="152400" algn="ctr">
              <a:lnSpc>
                <a:spcPct val="115000"/>
              </a:lnSpc>
              <a:spcAft>
                <a:spcPts val="0"/>
              </a:spcAft>
            </a:pPr>
            <a:endParaRPr lang="en-US" sz="4000" b="1" dirty="0" smtClean="0">
              <a:solidFill>
                <a:srgbClr val="FFFF00"/>
              </a:solidFill>
              <a:latin typeface="Times New Roman" charset="0"/>
              <a:ea typeface="Arial" charset="0"/>
              <a:cs typeface="Times New Roman" charset="0"/>
            </a:endParaRPr>
          </a:p>
          <a:p>
            <a:pPr indent="152400" algn="ctr">
              <a:lnSpc>
                <a:spcPct val="115000"/>
              </a:lnSpc>
              <a:spcAft>
                <a:spcPts val="0"/>
              </a:spcAft>
            </a:pPr>
            <a:r>
              <a:rPr lang="en-US" sz="4000" b="1" dirty="0" smtClean="0">
                <a:solidFill>
                  <a:srgbClr val="FFFF00"/>
                </a:solidFill>
                <a:latin typeface="Times New Roman" charset="0"/>
                <a:ea typeface="Arial" charset="0"/>
                <a:cs typeface="Times New Roman" charset="0"/>
              </a:rPr>
              <a:t>Continuing   V20-40</a:t>
            </a:r>
          </a:p>
          <a:p>
            <a:pPr indent="152400">
              <a:lnSpc>
                <a:spcPct val="115000"/>
              </a:lnSpc>
              <a:spcAft>
                <a:spcPts val="0"/>
              </a:spcAft>
            </a:pPr>
            <a:endParaRPr lang="en-GB" sz="31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391945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007781"/>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0"/>
              </a:spcAft>
            </a:pPr>
            <a:r>
              <a:rPr lang="en-AU" sz="2800" b="1" baseline="30000" dirty="0">
                <a:solidFill>
                  <a:schemeClr val="bg1"/>
                </a:solidFill>
                <a:latin typeface="Times New Roman" charset="0"/>
                <a:ea typeface="Arial" charset="0"/>
              </a:rPr>
              <a:t>20 </a:t>
            </a:r>
            <a:r>
              <a:rPr lang="en-AU" sz="2800" dirty="0">
                <a:solidFill>
                  <a:schemeClr val="bg1"/>
                </a:solidFill>
                <a:latin typeface="Times New Roman" charset="0"/>
                <a:ea typeface="Arial" charset="0"/>
              </a:rPr>
              <a:t>Brothers, do not be children in your thinking.  Be infants in evil, but in your thinking be mature.  </a:t>
            </a:r>
            <a:r>
              <a:rPr lang="en-AU" sz="2800" b="1" baseline="30000" dirty="0">
                <a:solidFill>
                  <a:schemeClr val="bg1"/>
                </a:solidFill>
                <a:latin typeface="Times New Roman" charset="0"/>
                <a:ea typeface="Arial" charset="0"/>
              </a:rPr>
              <a:t>21 </a:t>
            </a:r>
            <a:r>
              <a:rPr lang="en-AU" sz="2800" dirty="0">
                <a:solidFill>
                  <a:schemeClr val="bg1"/>
                </a:solidFill>
                <a:latin typeface="Times New Roman" charset="0"/>
                <a:ea typeface="Arial" charset="0"/>
              </a:rPr>
              <a:t>In the Law it is written, “By people of strange tongues and by the lips of foreigners will I speak to this people, and even then they will not listen to me, says the Lord.”  </a:t>
            </a:r>
            <a:r>
              <a:rPr lang="en-AU" sz="2800" b="1" baseline="30000" dirty="0">
                <a:solidFill>
                  <a:schemeClr val="bg1"/>
                </a:solidFill>
                <a:latin typeface="Times New Roman" charset="0"/>
                <a:ea typeface="Arial" charset="0"/>
              </a:rPr>
              <a:t>22 </a:t>
            </a:r>
            <a:r>
              <a:rPr lang="en-AU" sz="2800" dirty="0">
                <a:solidFill>
                  <a:schemeClr val="bg1"/>
                </a:solidFill>
                <a:latin typeface="Times New Roman" charset="0"/>
                <a:ea typeface="Arial" charset="0"/>
              </a:rPr>
              <a:t>Thus tongues are a sign not for believers but for unbelievers, while prophecy is a sign not for unbelievers but for believers.  </a:t>
            </a:r>
            <a:r>
              <a:rPr lang="en-AU" sz="2800" b="1" baseline="30000" dirty="0">
                <a:solidFill>
                  <a:schemeClr val="bg1"/>
                </a:solidFill>
                <a:latin typeface="Times New Roman" charset="0"/>
                <a:ea typeface="Arial" charset="0"/>
              </a:rPr>
              <a:t>23 </a:t>
            </a:r>
            <a:r>
              <a:rPr lang="en-AU" sz="2800" dirty="0">
                <a:solidFill>
                  <a:schemeClr val="bg1"/>
                </a:solidFill>
                <a:latin typeface="Times New Roman" charset="0"/>
                <a:ea typeface="Arial" charset="0"/>
              </a:rPr>
              <a:t>If, therefore, the whole church comes together and all speak in tongues, and outsiders or unbelievers enter, will they not say that you are out of your minds</a:t>
            </a:r>
            <a:r>
              <a:rPr lang="en-AU" sz="2800">
                <a:solidFill>
                  <a:schemeClr val="bg1"/>
                </a:solidFill>
                <a:latin typeface="Times New Roman" charset="0"/>
                <a:ea typeface="Arial" charset="0"/>
              </a:rPr>
              <a:t>?  </a:t>
            </a:r>
            <a:r>
              <a:rPr lang="en-AU" sz="2800" smtClean="0">
                <a:solidFill>
                  <a:schemeClr val="bg1"/>
                </a:solidFill>
                <a:latin typeface="Times New Roman" charset="0"/>
                <a:ea typeface="Arial" charset="0"/>
              </a:rPr>
              <a:t> </a:t>
            </a:r>
            <a:endParaRPr lang="en-GB" sz="28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202953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4724370"/>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0"/>
              </a:spcAft>
            </a:pPr>
            <a:r>
              <a:rPr lang="en-AU" sz="2800" b="1" baseline="30000" dirty="0">
                <a:solidFill>
                  <a:schemeClr val="bg1"/>
                </a:solidFill>
                <a:latin typeface="Times New Roman" charset="0"/>
                <a:ea typeface="Arial" charset="0"/>
                <a:cs typeface="Times New Roman" charset="0"/>
              </a:rPr>
              <a:t>24 </a:t>
            </a:r>
            <a:r>
              <a:rPr lang="en-AU" sz="2800" dirty="0">
                <a:solidFill>
                  <a:schemeClr val="bg1"/>
                </a:solidFill>
                <a:latin typeface="Times New Roman" charset="0"/>
                <a:ea typeface="Arial" charset="0"/>
                <a:cs typeface="Times New Roman" charset="0"/>
              </a:rPr>
              <a:t>But if all prophesy, and an unbeliever or outsider enters, he is convicted by all, he is called to account by all, </a:t>
            </a:r>
            <a:r>
              <a:rPr lang="en-AU" sz="2800" b="1" baseline="30000" dirty="0">
                <a:solidFill>
                  <a:schemeClr val="bg1"/>
                </a:solidFill>
                <a:latin typeface="Times New Roman" charset="0"/>
                <a:ea typeface="Arial" charset="0"/>
                <a:cs typeface="Times New Roman" charset="0"/>
              </a:rPr>
              <a:t>25 </a:t>
            </a:r>
            <a:r>
              <a:rPr lang="en-AU" sz="2800" dirty="0">
                <a:solidFill>
                  <a:schemeClr val="bg1"/>
                </a:solidFill>
                <a:latin typeface="Times New Roman" charset="0"/>
                <a:ea typeface="Arial" charset="0"/>
                <a:cs typeface="Times New Roman" charset="0"/>
              </a:rPr>
              <a:t>the secrets of his heart are disclosed, and so, falling on his face, he will worship God and declare that God is really among you. </a:t>
            </a:r>
            <a:endParaRPr lang="en-GB" sz="2800" dirty="0">
              <a:solidFill>
                <a:schemeClr val="bg1"/>
              </a:solidFill>
              <a:latin typeface="Calibri" charset="0"/>
              <a:ea typeface="Arial" charset="0"/>
              <a:cs typeface="Times New Roman" charset="0"/>
            </a:endParaRPr>
          </a:p>
          <a:p>
            <a:pPr indent="152400">
              <a:lnSpc>
                <a:spcPct val="115000"/>
              </a:lnSpc>
              <a:spcAft>
                <a:spcPts val="0"/>
              </a:spcAft>
            </a:pPr>
            <a:r>
              <a:rPr lang="en-AU" sz="2800" dirty="0">
                <a:solidFill>
                  <a:schemeClr val="bg1"/>
                </a:solidFill>
                <a:latin typeface="Times New Roman" charset="0"/>
                <a:ea typeface="Arial" charset="0"/>
                <a:cs typeface="Times New Roman" charset="0"/>
              </a:rPr>
              <a:t> </a:t>
            </a:r>
            <a:endParaRPr lang="en-US" sz="2800" dirty="0" smtClean="0">
              <a:solidFill>
                <a:schemeClr val="bg1"/>
              </a:solidFill>
              <a:latin typeface="Calibri" charset="0"/>
              <a:ea typeface="Arial" charset="0"/>
              <a:cs typeface="Times New Roman" charset="0"/>
            </a:endParaRPr>
          </a:p>
          <a:p>
            <a:r>
              <a:rPr lang="en-AU" sz="2800" b="1" baseline="30000" dirty="0" smtClean="0">
                <a:solidFill>
                  <a:schemeClr val="bg1"/>
                </a:solidFill>
                <a:latin typeface="Times New Roman" charset="0"/>
                <a:ea typeface="Arial" charset="0"/>
              </a:rPr>
              <a:t>26</a:t>
            </a:r>
            <a:r>
              <a:rPr lang="en-AU" sz="2800" b="1" baseline="30000" dirty="0">
                <a:solidFill>
                  <a:schemeClr val="bg1"/>
                </a:solidFill>
                <a:latin typeface="Times New Roman" charset="0"/>
                <a:ea typeface="Arial" charset="0"/>
              </a:rPr>
              <a:t> </a:t>
            </a:r>
            <a:r>
              <a:rPr lang="en-AU" sz="2800" dirty="0">
                <a:solidFill>
                  <a:schemeClr val="bg1"/>
                </a:solidFill>
                <a:latin typeface="Times New Roman" charset="0"/>
                <a:ea typeface="Arial" charset="0"/>
              </a:rPr>
              <a:t>What then, brothers?  When you come together, each one has a hymn, a lesson, a revelation, a tongue, or an interpretation.  Let all things be done for building up.  </a:t>
            </a:r>
            <a:r>
              <a:rPr lang="en-AU" sz="2800" b="1" baseline="30000" dirty="0">
                <a:solidFill>
                  <a:schemeClr val="bg1"/>
                </a:solidFill>
                <a:latin typeface="Times New Roman" charset="0"/>
                <a:ea typeface="Arial" charset="0"/>
              </a:rPr>
              <a:t>27 </a:t>
            </a:r>
            <a:r>
              <a:rPr lang="en-AU" sz="2800" dirty="0">
                <a:solidFill>
                  <a:schemeClr val="bg1"/>
                </a:solidFill>
                <a:latin typeface="Times New Roman" charset="0"/>
                <a:ea typeface="Arial" charset="0"/>
              </a:rPr>
              <a:t>If any speak in a tongue, let there be only two or at most three, and each in turn, and let someone interpret. </a:t>
            </a:r>
            <a:endParaRPr lang="en-GB" sz="28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624152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561522"/>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0"/>
              </a:spcAft>
            </a:pPr>
            <a:r>
              <a:rPr lang="en-AU" sz="2800" b="1" baseline="30000" dirty="0">
                <a:solidFill>
                  <a:schemeClr val="bg1"/>
                </a:solidFill>
                <a:latin typeface="Times New Roman" charset="0"/>
                <a:ea typeface="Arial" charset="0"/>
                <a:cs typeface="Times New Roman" charset="0"/>
              </a:rPr>
              <a:t>28 </a:t>
            </a:r>
            <a:r>
              <a:rPr lang="en-AU" sz="2800" dirty="0">
                <a:solidFill>
                  <a:schemeClr val="bg1"/>
                </a:solidFill>
                <a:latin typeface="Times New Roman" charset="0"/>
                <a:ea typeface="Arial" charset="0"/>
                <a:cs typeface="Times New Roman" charset="0"/>
              </a:rPr>
              <a:t>But if there is no one to interpret, let each of them keep silent in church and speak to himself and to God.  </a:t>
            </a:r>
            <a:r>
              <a:rPr lang="en-AU" sz="2800" b="1" baseline="30000" dirty="0">
                <a:solidFill>
                  <a:schemeClr val="bg1"/>
                </a:solidFill>
                <a:latin typeface="Times New Roman" charset="0"/>
                <a:ea typeface="Arial" charset="0"/>
                <a:cs typeface="Times New Roman" charset="0"/>
              </a:rPr>
              <a:t>29 </a:t>
            </a:r>
            <a:r>
              <a:rPr lang="en-AU" sz="2800" dirty="0">
                <a:solidFill>
                  <a:schemeClr val="bg1"/>
                </a:solidFill>
                <a:latin typeface="Times New Roman" charset="0"/>
                <a:ea typeface="Arial" charset="0"/>
                <a:cs typeface="Times New Roman" charset="0"/>
              </a:rPr>
              <a:t>Let two or three prophets speak, and let the others weigh what is said.  </a:t>
            </a:r>
            <a:r>
              <a:rPr lang="en-AU" sz="2800" b="1" baseline="30000" dirty="0">
                <a:solidFill>
                  <a:schemeClr val="bg1"/>
                </a:solidFill>
                <a:latin typeface="Times New Roman" charset="0"/>
                <a:ea typeface="Arial" charset="0"/>
                <a:cs typeface="Times New Roman" charset="0"/>
              </a:rPr>
              <a:t>30 </a:t>
            </a:r>
            <a:r>
              <a:rPr lang="en-AU" sz="2800" dirty="0">
                <a:solidFill>
                  <a:schemeClr val="bg1"/>
                </a:solidFill>
                <a:latin typeface="Times New Roman" charset="0"/>
                <a:ea typeface="Arial" charset="0"/>
                <a:cs typeface="Times New Roman" charset="0"/>
              </a:rPr>
              <a:t>If a revelation is made to another sitting there, let the first be silent.  </a:t>
            </a:r>
            <a:r>
              <a:rPr lang="en-AU" sz="2800" b="1" baseline="30000" dirty="0">
                <a:solidFill>
                  <a:schemeClr val="bg1"/>
                </a:solidFill>
                <a:latin typeface="Times New Roman" charset="0"/>
                <a:ea typeface="Arial" charset="0"/>
                <a:cs typeface="Times New Roman" charset="0"/>
              </a:rPr>
              <a:t>31 </a:t>
            </a:r>
            <a:r>
              <a:rPr lang="en-AU" sz="2800" dirty="0">
                <a:solidFill>
                  <a:schemeClr val="bg1"/>
                </a:solidFill>
                <a:latin typeface="Times New Roman" charset="0"/>
                <a:ea typeface="Arial" charset="0"/>
                <a:cs typeface="Times New Roman" charset="0"/>
              </a:rPr>
              <a:t>For you can all prophesy one by one, so that all may learn and all be encouraged, </a:t>
            </a:r>
            <a:r>
              <a:rPr lang="en-AU" sz="2800" b="1" baseline="30000" dirty="0">
                <a:solidFill>
                  <a:schemeClr val="bg1"/>
                </a:solidFill>
                <a:latin typeface="Times New Roman" charset="0"/>
                <a:ea typeface="Arial" charset="0"/>
                <a:cs typeface="Times New Roman" charset="0"/>
              </a:rPr>
              <a:t>32 </a:t>
            </a:r>
            <a:r>
              <a:rPr lang="en-AU" sz="2800" dirty="0">
                <a:solidFill>
                  <a:schemeClr val="bg1"/>
                </a:solidFill>
                <a:latin typeface="Times New Roman" charset="0"/>
                <a:ea typeface="Arial" charset="0"/>
                <a:cs typeface="Times New Roman" charset="0"/>
              </a:rPr>
              <a:t>and the spirits of prophets are subject to prophets.  </a:t>
            </a:r>
            <a:r>
              <a:rPr lang="en-AU" sz="2800" b="1" baseline="30000" dirty="0">
                <a:solidFill>
                  <a:schemeClr val="bg1"/>
                </a:solidFill>
                <a:latin typeface="Times New Roman" charset="0"/>
                <a:ea typeface="Arial" charset="0"/>
                <a:cs typeface="Times New Roman" charset="0"/>
              </a:rPr>
              <a:t>33 </a:t>
            </a:r>
            <a:r>
              <a:rPr lang="en-AU" sz="2800" dirty="0">
                <a:solidFill>
                  <a:schemeClr val="bg1"/>
                </a:solidFill>
                <a:latin typeface="Times New Roman" charset="0"/>
                <a:ea typeface="Arial" charset="0"/>
                <a:cs typeface="Times New Roman" charset="0"/>
              </a:rPr>
              <a:t>For God is not a God of confusion but of peace. </a:t>
            </a:r>
            <a:endParaRPr lang="en-GB" sz="2800" dirty="0">
              <a:solidFill>
                <a:schemeClr val="bg1"/>
              </a:solidFill>
              <a:latin typeface="Calibri" charset="0"/>
              <a:ea typeface="Arial" charset="0"/>
              <a:cs typeface="Times New Roman" charset="0"/>
            </a:endParaRPr>
          </a:p>
          <a:p>
            <a:pPr indent="152400">
              <a:lnSpc>
                <a:spcPct val="115000"/>
              </a:lnSpc>
              <a:spcAft>
                <a:spcPts val="0"/>
              </a:spcAft>
            </a:pPr>
            <a:r>
              <a:rPr lang="en-AU" sz="1200" dirty="0">
                <a:solidFill>
                  <a:schemeClr val="bg1"/>
                </a:solidFill>
                <a:latin typeface="Times New Roman" charset="0"/>
                <a:ea typeface="Arial" charset="0"/>
                <a:cs typeface="Times New Roman" charset="0"/>
              </a:rPr>
              <a:t> </a:t>
            </a:r>
            <a:endParaRPr lang="en-GB" sz="1200" dirty="0">
              <a:solidFill>
                <a:schemeClr val="bg1"/>
              </a:solidFill>
              <a:latin typeface="Calibri" charset="0"/>
              <a:ea typeface="Arial" charset="0"/>
              <a:cs typeface="Times New Roman" charset="0"/>
            </a:endParaRPr>
          </a:p>
          <a:p>
            <a:r>
              <a:rPr lang="en-AU" sz="2800" dirty="0">
                <a:solidFill>
                  <a:schemeClr val="bg1"/>
                </a:solidFill>
                <a:latin typeface="Times New Roman" charset="0"/>
                <a:ea typeface="Arial" charset="0"/>
              </a:rPr>
              <a:t>As in all the churches of the saints, </a:t>
            </a:r>
            <a:r>
              <a:rPr lang="en-AU" sz="2800" b="1" baseline="30000" dirty="0">
                <a:solidFill>
                  <a:schemeClr val="bg1"/>
                </a:solidFill>
                <a:latin typeface="Times New Roman" charset="0"/>
                <a:ea typeface="Arial" charset="0"/>
              </a:rPr>
              <a:t>34 </a:t>
            </a:r>
            <a:r>
              <a:rPr lang="en-AU" sz="2800" dirty="0">
                <a:solidFill>
                  <a:schemeClr val="bg1"/>
                </a:solidFill>
                <a:latin typeface="Times New Roman" charset="0"/>
                <a:ea typeface="Arial" charset="0"/>
              </a:rPr>
              <a:t>the women should keep silent in the churches.  For they are not permitted to speak, but should be in submission, as the Law also says.</a:t>
            </a:r>
            <a:endParaRPr lang="en-GB" sz="28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95447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521512"/>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0"/>
              </a:spcAft>
            </a:pPr>
            <a:r>
              <a:rPr lang="en-AU" sz="2800" b="1" baseline="30000" dirty="0">
                <a:solidFill>
                  <a:schemeClr val="bg1"/>
                </a:solidFill>
                <a:latin typeface="Times New Roman" charset="0"/>
                <a:ea typeface="Arial" charset="0"/>
                <a:cs typeface="Times New Roman" charset="0"/>
              </a:rPr>
              <a:t>35 </a:t>
            </a:r>
            <a:r>
              <a:rPr lang="en-AU" sz="2800" dirty="0">
                <a:solidFill>
                  <a:schemeClr val="bg1"/>
                </a:solidFill>
                <a:latin typeface="Times New Roman" charset="0"/>
                <a:ea typeface="Arial" charset="0"/>
                <a:cs typeface="Times New Roman" charset="0"/>
              </a:rPr>
              <a:t>If there is anything they desire to learn, let them ask their husbands at home.  For it is shameful for a woman to speak in church. </a:t>
            </a:r>
            <a:endParaRPr lang="en-GB" sz="2800" dirty="0">
              <a:solidFill>
                <a:schemeClr val="bg1"/>
              </a:solidFill>
              <a:latin typeface="Calibri" charset="0"/>
              <a:ea typeface="Arial" charset="0"/>
              <a:cs typeface="Times New Roman" charset="0"/>
            </a:endParaRPr>
          </a:p>
          <a:p>
            <a:pPr indent="152400">
              <a:lnSpc>
                <a:spcPct val="115000"/>
              </a:lnSpc>
              <a:spcAft>
                <a:spcPts val="0"/>
              </a:spcAft>
            </a:pPr>
            <a:r>
              <a:rPr lang="en-AU" sz="2800" dirty="0">
                <a:solidFill>
                  <a:schemeClr val="bg1"/>
                </a:solidFill>
                <a:latin typeface="Times New Roman" charset="0"/>
                <a:ea typeface="Arial" charset="0"/>
                <a:cs typeface="Times New Roman" charset="0"/>
              </a:rPr>
              <a:t> </a:t>
            </a:r>
            <a:endParaRPr lang="en-GB" sz="2800" dirty="0">
              <a:solidFill>
                <a:schemeClr val="bg1"/>
              </a:solidFill>
              <a:latin typeface="Calibri" charset="0"/>
              <a:ea typeface="Arial" charset="0"/>
              <a:cs typeface="Times New Roman" charset="0"/>
            </a:endParaRPr>
          </a:p>
          <a:p>
            <a:r>
              <a:rPr lang="en-AU" sz="2800" b="1" baseline="30000" dirty="0">
                <a:solidFill>
                  <a:schemeClr val="bg1"/>
                </a:solidFill>
                <a:latin typeface="Times New Roman" charset="0"/>
                <a:ea typeface="Arial" charset="0"/>
              </a:rPr>
              <a:t>36 </a:t>
            </a:r>
            <a:r>
              <a:rPr lang="en-AU" sz="2800" dirty="0">
                <a:solidFill>
                  <a:schemeClr val="bg1"/>
                </a:solidFill>
                <a:latin typeface="Times New Roman" charset="0"/>
                <a:ea typeface="Arial" charset="0"/>
              </a:rPr>
              <a:t>Or was it from you that the word of God came?  Or are you the only ones it has reached?  </a:t>
            </a:r>
            <a:r>
              <a:rPr lang="en-AU" sz="2800" b="1" baseline="30000" dirty="0">
                <a:solidFill>
                  <a:schemeClr val="bg1"/>
                </a:solidFill>
                <a:latin typeface="Times New Roman" charset="0"/>
                <a:ea typeface="Arial" charset="0"/>
              </a:rPr>
              <a:t>37 </a:t>
            </a:r>
            <a:r>
              <a:rPr lang="en-AU" sz="2800" dirty="0">
                <a:solidFill>
                  <a:schemeClr val="bg1"/>
                </a:solidFill>
                <a:latin typeface="Times New Roman" charset="0"/>
                <a:ea typeface="Arial" charset="0"/>
              </a:rPr>
              <a:t>If anyone thinks that he is a prophet, or spiritual, he should acknowledge that the things I am writing to you are a command of the Lord.  </a:t>
            </a:r>
            <a:r>
              <a:rPr lang="en-AU" sz="2800" b="1" baseline="30000" dirty="0">
                <a:solidFill>
                  <a:schemeClr val="bg1"/>
                </a:solidFill>
                <a:latin typeface="Times New Roman" charset="0"/>
                <a:ea typeface="Arial" charset="0"/>
              </a:rPr>
              <a:t>38 </a:t>
            </a:r>
            <a:r>
              <a:rPr lang="en-AU" sz="2800" dirty="0">
                <a:solidFill>
                  <a:schemeClr val="bg1"/>
                </a:solidFill>
                <a:latin typeface="Times New Roman" charset="0"/>
                <a:ea typeface="Arial" charset="0"/>
              </a:rPr>
              <a:t>If anyone does not recognize this, he is not recognised.  </a:t>
            </a:r>
            <a:r>
              <a:rPr lang="en-AU" sz="2800" b="1" baseline="30000" dirty="0">
                <a:solidFill>
                  <a:schemeClr val="bg1"/>
                </a:solidFill>
                <a:latin typeface="Times New Roman" charset="0"/>
                <a:ea typeface="Arial" charset="0"/>
              </a:rPr>
              <a:t>39 </a:t>
            </a:r>
            <a:r>
              <a:rPr lang="en-AU" sz="2800" dirty="0">
                <a:solidFill>
                  <a:schemeClr val="bg1"/>
                </a:solidFill>
                <a:latin typeface="Times New Roman" charset="0"/>
                <a:ea typeface="Arial" charset="0"/>
              </a:rPr>
              <a:t>So, my brothers, earnestly desire to prophesy, and do not forbid speaking in tongues.  </a:t>
            </a:r>
            <a:r>
              <a:rPr lang="en-AU" sz="2800" b="1" baseline="30000" dirty="0">
                <a:solidFill>
                  <a:schemeClr val="bg1"/>
                </a:solidFill>
                <a:latin typeface="Times New Roman" charset="0"/>
                <a:ea typeface="Arial" charset="0"/>
              </a:rPr>
              <a:t>40 </a:t>
            </a:r>
            <a:r>
              <a:rPr lang="en-AU" sz="2800" dirty="0">
                <a:solidFill>
                  <a:schemeClr val="bg1"/>
                </a:solidFill>
                <a:latin typeface="Times New Roman" charset="0"/>
                <a:ea typeface="Arial" charset="0"/>
              </a:rPr>
              <a:t>But all things should be done decently and in order.</a:t>
            </a:r>
            <a:endParaRPr lang="en-GB" sz="28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380409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7620000" cy="5715000"/>
          </a:xfrm>
          <a:prstGeom prst="rect">
            <a:avLst/>
          </a:prstGeom>
        </p:spPr>
      </p:pic>
    </p:spTree>
    <p:extLst>
      <p:ext uri="{BB962C8B-B14F-4D97-AF65-F5344CB8AC3E}">
        <p14:creationId xmlns:p14="http://schemas.microsoft.com/office/powerpoint/2010/main" val="759956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23728" y="49188"/>
            <a:ext cx="5184576" cy="769441"/>
          </a:xfrm>
          <a:prstGeom prst="rect">
            <a:avLst/>
          </a:prstGeom>
          <a:ln w="15875">
            <a:solidFill>
              <a:srgbClr val="FFFF00"/>
            </a:solidFill>
          </a:ln>
        </p:spPr>
        <p:txBody>
          <a:bodyPr wrap="square">
            <a:spAutoFit/>
          </a:bodyPr>
          <a:lstStyle/>
          <a:p>
            <a:r>
              <a:rPr lang="en-AU" sz="2200" dirty="0" smtClean="0">
                <a:solidFill>
                  <a:srgbClr val="FFFF00"/>
                </a:solidFill>
                <a:latin typeface="Times" charset="0"/>
                <a:ea typeface="Arial" charset="0"/>
                <a:cs typeface="Times New Roman" charset="0"/>
              </a:rPr>
              <a:t>The gift of prophecy will pass away...</a:t>
            </a:r>
          </a:p>
          <a:p>
            <a:r>
              <a:rPr lang="en-AU" sz="2200" dirty="0" smtClean="0">
                <a:solidFill>
                  <a:srgbClr val="FFFF00"/>
                </a:solidFill>
                <a:latin typeface="Times" charset="0"/>
                <a:ea typeface="Arial" charset="0"/>
                <a:cs typeface="Times New Roman" charset="0"/>
              </a:rPr>
              <a:t>But only when Jesus returns</a:t>
            </a:r>
            <a:endParaRPr lang="en-AU" sz="2200" dirty="0">
              <a:solidFill>
                <a:srgbClr val="FFFF00"/>
              </a:solidFill>
            </a:endParaRPr>
          </a:p>
        </p:txBody>
      </p:sp>
      <p:sp>
        <p:nvSpPr>
          <p:cNvPr id="2" name="TextBox 1"/>
          <p:cNvSpPr txBox="1"/>
          <p:nvPr/>
        </p:nvSpPr>
        <p:spPr>
          <a:xfrm>
            <a:off x="179512" y="841276"/>
            <a:ext cx="6843922" cy="369332"/>
          </a:xfrm>
          <a:prstGeom prst="rect">
            <a:avLst/>
          </a:prstGeom>
          <a:noFill/>
        </p:spPr>
        <p:txBody>
          <a:bodyPr wrap="square" rtlCol="0">
            <a:spAutoFit/>
          </a:bodyPr>
          <a:lstStyle/>
          <a:p>
            <a:r>
              <a:rPr lang="en-AU" u="sng" dirty="0" smtClean="0">
                <a:solidFill>
                  <a:srgbClr val="FFFF00"/>
                </a:solidFill>
              </a:rPr>
              <a:t>4 Biblical reasons why the Gift of Prophecy continues today:</a:t>
            </a:r>
            <a:endParaRPr lang="en-AU" u="sng" dirty="0">
              <a:solidFill>
                <a:srgbClr val="FFFF00"/>
              </a:solidFill>
            </a:endParaRPr>
          </a:p>
        </p:txBody>
      </p:sp>
      <p:sp>
        <p:nvSpPr>
          <p:cNvPr id="11" name="TextBox 10"/>
          <p:cNvSpPr txBox="1"/>
          <p:nvPr/>
        </p:nvSpPr>
        <p:spPr>
          <a:xfrm>
            <a:off x="513739" y="1172088"/>
            <a:ext cx="8604448" cy="430887"/>
          </a:xfrm>
          <a:prstGeom prst="rect">
            <a:avLst/>
          </a:prstGeom>
          <a:noFill/>
          <a:ln w="15875">
            <a:noFill/>
          </a:ln>
        </p:spPr>
        <p:txBody>
          <a:bodyPr wrap="square" rtlCol="0">
            <a:spAutoFit/>
          </a:bodyPr>
          <a:lstStyle/>
          <a:p>
            <a:pPr marL="457200" indent="-457200">
              <a:buAutoNum type="arabicPeriod"/>
            </a:pPr>
            <a:r>
              <a:rPr lang="en-US" sz="2200" dirty="0" smtClean="0">
                <a:solidFill>
                  <a:srgbClr val="FFFF00"/>
                </a:solidFill>
                <a:latin typeface="Times New Roman" charset="0"/>
                <a:ea typeface="Times New Roman" charset="0"/>
                <a:cs typeface="Times New Roman" charset="0"/>
              </a:rPr>
              <a:t>We are living in the last days</a:t>
            </a:r>
            <a:endParaRPr lang="en-AU" sz="2200" dirty="0" smtClean="0">
              <a:solidFill>
                <a:srgbClr val="FFFF00"/>
              </a:solidFill>
              <a:latin typeface="Times New Roman" charset="0"/>
              <a:ea typeface="Times New Roman" charset="0"/>
              <a:cs typeface="Times New Roman" charset="0"/>
            </a:endParaRPr>
          </a:p>
        </p:txBody>
      </p:sp>
      <p:sp>
        <p:nvSpPr>
          <p:cNvPr id="20" name="Rectangle 19"/>
          <p:cNvSpPr/>
          <p:nvPr/>
        </p:nvSpPr>
        <p:spPr>
          <a:xfrm>
            <a:off x="1305827" y="1602975"/>
            <a:ext cx="7649794" cy="3108543"/>
          </a:xfrm>
          <a:prstGeom prst="rect">
            <a:avLst/>
          </a:prstGeom>
          <a:ln w="15875">
            <a:solidFill>
              <a:schemeClr val="bg1"/>
            </a:solidFill>
          </a:ln>
        </p:spPr>
        <p:txBody>
          <a:bodyPr wrap="square">
            <a:spAutoFit/>
          </a:bodyPr>
          <a:lstStyle/>
          <a:p>
            <a:r>
              <a:rPr lang="en-US" sz="2800" b="1" dirty="0">
                <a:solidFill>
                  <a:schemeClr val="bg1"/>
                </a:solidFill>
                <a:latin typeface="Comic Sans MS" charset="0"/>
                <a:ea typeface="Arial" charset="0"/>
                <a:cs typeface="Comic Sans MS" charset="0"/>
              </a:rPr>
              <a:t>Acts 2:</a:t>
            </a:r>
            <a:r>
              <a:rPr lang="en-US" sz="2800" baseline="30000" dirty="0">
                <a:solidFill>
                  <a:schemeClr val="bg1"/>
                </a:solidFill>
                <a:latin typeface="Comic Sans MS" charset="0"/>
                <a:ea typeface="Arial" charset="0"/>
                <a:cs typeface="Comic Sans MS" charset="0"/>
              </a:rPr>
              <a:t>17</a:t>
            </a:r>
            <a:r>
              <a:rPr lang="en-US" sz="2800" dirty="0">
                <a:solidFill>
                  <a:schemeClr val="bg1"/>
                </a:solidFill>
                <a:latin typeface="Comic Sans MS" charset="0"/>
                <a:ea typeface="Arial" charset="0"/>
                <a:cs typeface="Comic Sans MS" charset="0"/>
              </a:rPr>
              <a:t> "`In the last days, God says, </a:t>
            </a:r>
            <a:r>
              <a:rPr lang="en-US" sz="2800" dirty="0" smtClean="0">
                <a:solidFill>
                  <a:schemeClr val="bg1"/>
                </a:solidFill>
                <a:latin typeface="Comic Sans MS" charset="0"/>
                <a:ea typeface="Arial" charset="0"/>
                <a:cs typeface="Comic Sans MS" charset="0"/>
              </a:rPr>
              <a:t>I </a:t>
            </a:r>
            <a:r>
              <a:rPr lang="en-US" sz="2800" dirty="0">
                <a:solidFill>
                  <a:schemeClr val="bg1"/>
                </a:solidFill>
                <a:latin typeface="Comic Sans MS" charset="0"/>
                <a:ea typeface="Arial" charset="0"/>
                <a:cs typeface="Comic Sans MS" charset="0"/>
              </a:rPr>
              <a:t>will pour out my Spirit on all people.  Your sons and daughters </a:t>
            </a:r>
            <a:r>
              <a:rPr lang="en-US" sz="2800" u="sng" dirty="0">
                <a:solidFill>
                  <a:schemeClr val="bg1"/>
                </a:solidFill>
                <a:latin typeface="Comic Sans MS" charset="0"/>
                <a:ea typeface="Arial" charset="0"/>
                <a:cs typeface="Comic Sans MS" charset="0"/>
              </a:rPr>
              <a:t>will prophesy</a:t>
            </a:r>
            <a:r>
              <a:rPr lang="en-US" sz="2800" dirty="0">
                <a:solidFill>
                  <a:schemeClr val="bg1"/>
                </a:solidFill>
                <a:latin typeface="Comic Sans MS" charset="0"/>
                <a:ea typeface="Arial" charset="0"/>
                <a:cs typeface="Comic Sans MS" charset="0"/>
              </a:rPr>
              <a:t>, your young men will see visions, your old men will dream dreams.  </a:t>
            </a:r>
            <a:r>
              <a:rPr lang="en-US" sz="2800" baseline="30000" dirty="0">
                <a:solidFill>
                  <a:schemeClr val="bg1"/>
                </a:solidFill>
                <a:latin typeface="Comic Sans MS" charset="0"/>
                <a:ea typeface="Arial" charset="0"/>
                <a:cs typeface="Comic Sans MS" charset="0"/>
              </a:rPr>
              <a:t>18</a:t>
            </a:r>
            <a:r>
              <a:rPr lang="en-US" sz="2800" dirty="0">
                <a:solidFill>
                  <a:schemeClr val="bg1"/>
                </a:solidFill>
                <a:latin typeface="Comic Sans MS" charset="0"/>
                <a:ea typeface="Arial" charset="0"/>
                <a:cs typeface="Comic Sans MS" charset="0"/>
              </a:rPr>
              <a:t> Even on my servants, both men and women, I will pour out my Spirit in those days, and they will prophesy.</a:t>
            </a:r>
            <a:r>
              <a:rPr lang="en-GB" sz="2800" dirty="0">
                <a:solidFill>
                  <a:schemeClr val="bg1"/>
                </a:solidFill>
              </a:rPr>
              <a:t> </a:t>
            </a:r>
            <a:endParaRPr lang="en-AU" sz="2800" dirty="0">
              <a:solidFill>
                <a:schemeClr val="bg1"/>
              </a:solidFill>
            </a:endParaRPr>
          </a:p>
        </p:txBody>
      </p:sp>
    </p:spTree>
    <p:extLst>
      <p:ext uri="{BB962C8B-B14F-4D97-AF65-F5344CB8AC3E}">
        <p14:creationId xmlns:p14="http://schemas.microsoft.com/office/powerpoint/2010/main" val="105257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2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62563</TotalTime>
  <Words>626</Words>
  <Application>Microsoft Macintosh PowerPoint</Application>
  <PresentationFormat>On-screen Show (16:10)</PresentationFormat>
  <Paragraphs>113</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Times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976</cp:revision>
  <cp:lastPrinted>2018-06-23T05:57:43Z</cp:lastPrinted>
  <dcterms:created xsi:type="dcterms:W3CDTF">2016-11-04T06:28:01Z</dcterms:created>
  <dcterms:modified xsi:type="dcterms:W3CDTF">2018-06-23T21:40:19Z</dcterms:modified>
</cp:coreProperties>
</file>